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kv" ContentType="video/unknown"/>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72" r:id="rId10"/>
    <p:sldId id="264" r:id="rId11"/>
    <p:sldId id="265" r:id="rId12"/>
    <p:sldId id="266" r:id="rId13"/>
    <p:sldId id="267" r:id="rId14"/>
    <p:sldId id="268" r:id="rId15"/>
    <p:sldId id="269" r:id="rId16"/>
    <p:sldId id="270" r:id="rId17"/>
    <p:sldId id="271"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4" autoAdjust="0"/>
    <p:restoredTop sz="56172" autoAdjust="0"/>
  </p:normalViewPr>
  <p:slideViewPr>
    <p:cSldViewPr snapToGrid="0">
      <p:cViewPr varScale="1">
        <p:scale>
          <a:sx n="48" d="100"/>
          <a:sy n="48" d="100"/>
        </p:scale>
        <p:origin x="13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400">
                <a:solidFill>
                  <a:schemeClr val="dk1"/>
                </a:solidFill>
                <a:latin typeface="Avenir"/>
                <a:ea typeface="Avenir"/>
                <a:cs typeface="Avenir"/>
                <a:sym typeface="Avenir"/>
              </a:rPr>
              <a:t>Shay</a:t>
            </a:r>
          </a:p>
          <a:p>
            <a:pPr lvl="0" rtl="0">
              <a:spcBef>
                <a:spcPts val="0"/>
              </a:spcBef>
              <a:buClr>
                <a:schemeClr val="dk1"/>
              </a:buClr>
              <a:buSzPct val="78571"/>
              <a:buFont typeface="Arial"/>
              <a:buNone/>
            </a:pPr>
            <a:r>
              <a:rPr lang="en" sz="1400">
                <a:solidFill>
                  <a:schemeClr val="dk1"/>
                </a:solidFill>
                <a:latin typeface="Avenir"/>
                <a:ea typeface="Avenir"/>
                <a:cs typeface="Avenir"/>
                <a:sym typeface="Avenir"/>
              </a:rPr>
              <a:t>· Hone in on customer preferences through conversation </a:t>
            </a:r>
          </a:p>
          <a:p>
            <a:pPr lvl="0">
              <a:spcBef>
                <a:spcPts val="0"/>
              </a:spcBef>
              <a:buNone/>
            </a:pPr>
            <a:r>
              <a:rPr lang="en" sz="1400">
                <a:solidFill>
                  <a:schemeClr val="dk1"/>
                </a:solidFill>
                <a:latin typeface="Avenir"/>
                <a:ea typeface="Avenir"/>
                <a:cs typeface="Avenir"/>
                <a:sym typeface="Avenir"/>
              </a:rPr>
              <a:t>· Provide exceptional service </a:t>
            </a:r>
          </a:p>
          <a:p>
            <a:pPr lvl="0">
              <a:spcBef>
                <a:spcPts val="0"/>
              </a:spcBef>
              <a:buNone/>
            </a:pPr>
            <a:r>
              <a:rPr lang="en" sz="1400">
                <a:solidFill>
                  <a:schemeClr val="dk1"/>
                </a:solidFill>
                <a:latin typeface="Avenir"/>
                <a:ea typeface="Avenir"/>
                <a:cs typeface="Avenir"/>
                <a:sym typeface="Avenir"/>
              </a:rPr>
              <a:t>· </a:t>
            </a:r>
            <a:r>
              <a:rPr lang="en" sz="1400">
                <a:solidFill>
                  <a:schemeClr val="dk1"/>
                </a:solidFill>
                <a:highlight>
                  <a:srgbClr val="FFFFFF"/>
                </a:highlight>
                <a:latin typeface="Avenir"/>
                <a:ea typeface="Avenir"/>
                <a:cs typeface="Avenir"/>
                <a:sym typeface="Avenir"/>
              </a:rPr>
              <a:t>73% percent of consumers expect customer service to be easier and more convenient than it is, and 61 percent want it to be faster. And 44%of consumers admit to taking to social media channels to vent about poor service.</a:t>
            </a:r>
          </a:p>
          <a:p>
            <a:pPr lvl="0">
              <a:spcBef>
                <a:spcPts val="0"/>
              </a:spcBef>
              <a:buNone/>
            </a:pPr>
            <a:endParaRPr sz="1400">
              <a:solidFill>
                <a:schemeClr val="dk1"/>
              </a:solidFill>
              <a:latin typeface="Avenir"/>
              <a:ea typeface="Avenir"/>
              <a:cs typeface="Avenir"/>
              <a:sym typeface="Avenir"/>
            </a:endParaRPr>
          </a:p>
          <a:p>
            <a:pPr lvl="0">
              <a:spcBef>
                <a:spcPts val="0"/>
              </a:spcBef>
              <a:buNone/>
            </a:pPr>
            <a:r>
              <a:rPr lang="en" sz="1400">
                <a:solidFill>
                  <a:schemeClr val="dk1"/>
                </a:solidFill>
                <a:latin typeface="Avenir"/>
                <a:ea typeface="Avenir"/>
                <a:cs typeface="Avenir"/>
                <a:sym typeface="Avenir"/>
              </a:rPr>
              <a:t>· 30,000 bots by H&amp;M, Sephora, Tommy Hilfiger </a:t>
            </a:r>
          </a:p>
          <a:p>
            <a:pPr lvl="0">
              <a:spcBef>
                <a:spcPts val="0"/>
              </a:spcBef>
              <a:buNone/>
            </a:pPr>
            <a:r>
              <a:rPr lang="en" sz="1400">
                <a:solidFill>
                  <a:schemeClr val="dk1"/>
                </a:solidFill>
                <a:latin typeface="Avenir"/>
                <a:ea typeface="Avenir"/>
                <a:cs typeface="Avenir"/>
                <a:sym typeface="Avenir"/>
              </a:rPr>
              <a:t>· Eliminate clicks before booking </a:t>
            </a:r>
          </a:p>
          <a:p>
            <a:pPr lvl="0">
              <a:spcBef>
                <a:spcPts val="0"/>
              </a:spcBef>
              <a:buNone/>
            </a:pPr>
            <a:endParaRPr sz="1400">
              <a:solidFill>
                <a:schemeClr val="dk1"/>
              </a:solidFill>
              <a:latin typeface="Avenir"/>
              <a:ea typeface="Avenir"/>
              <a:cs typeface="Avenir"/>
              <a:sym typeface="Avenir"/>
            </a:endParaRPr>
          </a:p>
          <a:p>
            <a:pPr lvl="0">
              <a:spcBef>
                <a:spcPts val="0"/>
              </a:spcBef>
              <a:buNone/>
            </a:pPr>
            <a:r>
              <a:rPr lang="en" sz="1400">
                <a:solidFill>
                  <a:schemeClr val="dk1"/>
                </a:solidFill>
                <a:latin typeface="Avenir"/>
                <a:ea typeface="Avenir"/>
                <a:cs typeface="Avenir"/>
                <a:sym typeface="Avenir"/>
              </a:rPr>
              <a:t>· Increase customer engagement </a:t>
            </a:r>
          </a:p>
          <a:p>
            <a:pPr lvl="0" rtl="0">
              <a:spcBef>
                <a:spcPts val="0"/>
              </a:spcBef>
              <a:buClr>
                <a:schemeClr val="dk1"/>
              </a:buClr>
              <a:buSzPct val="78571"/>
              <a:buFont typeface="Arial"/>
              <a:buNone/>
            </a:pPr>
            <a:r>
              <a:rPr lang="en" sz="1400">
                <a:solidFill>
                  <a:schemeClr val="dk1"/>
                </a:solidFill>
                <a:latin typeface="Avenir"/>
                <a:ea typeface="Avenir"/>
                <a:cs typeface="Avenir"/>
                <a:sym typeface="Avenir"/>
              </a:rPr>
              <a:t>· 1.2B active monthly users on Messenger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Misha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Luca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Luca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400">
                <a:solidFill>
                  <a:schemeClr val="dk1"/>
                </a:solidFill>
              </a:rPr>
              <a:t>Luca </a:t>
            </a:r>
          </a:p>
          <a:p>
            <a:pPr lvl="0" rtl="0">
              <a:spcBef>
                <a:spcPts val="0"/>
              </a:spcBef>
              <a:buNone/>
            </a:pPr>
            <a:r>
              <a:rPr lang="en" sz="1400">
                <a:solidFill>
                  <a:schemeClr val="dk1"/>
                </a:solidFill>
              </a:rPr>
              <a:t>Virtual Realtor: emotional recognition, tone of voice</a:t>
            </a:r>
          </a:p>
          <a:p>
            <a:pPr lvl="0" rtl="0">
              <a:spcBef>
                <a:spcPts val="0"/>
              </a:spcBef>
              <a:buNone/>
            </a:pPr>
            <a:endParaRPr sz="1400">
              <a:solidFill>
                <a:schemeClr val="dk1"/>
              </a:solidFill>
            </a:endParaRPr>
          </a:p>
          <a:p>
            <a:pPr lvl="0" rtl="0">
              <a:spcBef>
                <a:spcPts val="0"/>
              </a:spcBef>
              <a:buNone/>
            </a:pPr>
            <a:r>
              <a:rPr lang="en" sz="1400">
                <a:solidFill>
                  <a:schemeClr val="dk1"/>
                </a:solidFill>
              </a:rPr>
              <a:t>Photograph rating/recommendation for renters</a:t>
            </a:r>
          </a:p>
          <a:p>
            <a:pPr lvl="0" rtl="0">
              <a:spcBef>
                <a:spcPts val="0"/>
              </a:spcBef>
              <a:buNone/>
            </a:pPr>
            <a:endParaRPr sz="1400">
              <a:solidFill>
                <a:schemeClr val="dk1"/>
              </a:solidFill>
            </a:endParaRPr>
          </a:p>
          <a:p>
            <a:pPr lvl="0" rtl="0">
              <a:spcBef>
                <a:spcPts val="0"/>
              </a:spcBef>
              <a:buNone/>
            </a:pPr>
            <a:r>
              <a:rPr lang="en" sz="1400">
                <a:solidFill>
                  <a:schemeClr val="dk1"/>
                </a:solidFill>
              </a:rPr>
              <a:t>Expand to different messenger services</a:t>
            </a:r>
          </a:p>
          <a:p>
            <a:pPr lvl="0" rtl="0">
              <a:spcBef>
                <a:spcPts val="0"/>
              </a:spcBef>
              <a:buNone/>
            </a:pPr>
            <a:endParaRPr sz="1400">
              <a:solidFill>
                <a:schemeClr val="dk1"/>
              </a:solidFill>
            </a:endParaRPr>
          </a:p>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Luca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everyone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Genny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Genny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Genny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Estella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a:solidFill>
                  <a:schemeClr val="tx1"/>
                </a:solidFill>
                <a:effectLst/>
                <a:latin typeface="+mn-lt"/>
                <a:ea typeface="+mn-ea"/>
                <a:cs typeface="+mn-cs"/>
              </a:rPr>
              <a:t>Without photo intelligence, this is how the thumbnail slideshow next to a listing looks like. A customer has to sift through so many irrelevant photos before seeing images of the inside of the home. Our tool tags photos based on home features and then we can optimize which photos show up first in the </a:t>
            </a:r>
            <a:r>
              <a:rPr lang="en-US" sz="1100" b="0" i="0" u="none" strike="noStrike" kern="1200" dirty="0" err="1">
                <a:solidFill>
                  <a:schemeClr val="tx1"/>
                </a:solidFill>
                <a:effectLst/>
                <a:latin typeface="+mn-lt"/>
                <a:ea typeface="+mn-ea"/>
                <a:cs typeface="+mn-cs"/>
              </a:rPr>
              <a:t>thumbails</a:t>
            </a:r>
            <a:r>
              <a:rPr lang="en-US" sz="1100" b="0" i="0" u="none" strike="noStrike" kern="1200" dirty="0">
                <a:solidFill>
                  <a:schemeClr val="tx1"/>
                </a:solidFill>
                <a:effectLst/>
                <a:latin typeface="+mn-lt"/>
                <a:ea typeface="+mn-ea"/>
                <a:cs typeface="+mn-cs"/>
              </a:rPr>
              <a:t> of listings. This decreases the amount of clicks it takes a user to see what they want, increasing the probability of a customer booking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optimization, here is an example of what an ideal thumbnail of a listing would look like. Each consecutive image shows a distinct feature of the house including the kitchen, the bedroom, the living area, the exterior, and amenities. These are what the customer cares about most and our tool allows us to show them what they want. </a:t>
            </a:r>
          </a:p>
          <a:p>
            <a:pPr lvl="0">
              <a:spcBef>
                <a:spcPts val="0"/>
              </a:spcBef>
              <a:buNone/>
            </a:pPr>
            <a:endParaRPr lang="en" dirty="0"/>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r>
              <a:rPr lang="en" dirty="0"/>
              <a:t>Shay does explanation</a:t>
            </a:r>
          </a:p>
          <a:p>
            <a:pPr lvl="0" rtl="0">
              <a:spcBef>
                <a:spcPts val="0"/>
              </a:spcBef>
              <a:buNone/>
            </a:pPr>
            <a:r>
              <a:rPr lang="en" dirty="0"/>
              <a:t>Shay do transition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Estella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a:solidFill>
                  <a:schemeClr val="tx1"/>
                </a:solidFill>
                <a:effectLst/>
                <a:latin typeface="+mn-lt"/>
                <a:ea typeface="+mn-ea"/>
                <a:cs typeface="+mn-cs"/>
              </a:rPr>
              <a:t>Without photo intelligence, this is how the thumbnail slideshow next to a listing looks like. A customer has to sift through so many irrelevant photos before seeing images of the inside of the home. Our tool tags photos based on home features and then we can optimize which photos show up first in the </a:t>
            </a:r>
            <a:r>
              <a:rPr lang="en-US" sz="1100" b="0" i="0" u="none" strike="noStrike" kern="1200" dirty="0" err="1">
                <a:solidFill>
                  <a:schemeClr val="tx1"/>
                </a:solidFill>
                <a:effectLst/>
                <a:latin typeface="+mn-lt"/>
                <a:ea typeface="+mn-ea"/>
                <a:cs typeface="+mn-cs"/>
              </a:rPr>
              <a:t>thumbails</a:t>
            </a:r>
            <a:r>
              <a:rPr lang="en-US" sz="1100" b="0" i="0" u="none" strike="noStrike" kern="1200" dirty="0">
                <a:solidFill>
                  <a:schemeClr val="tx1"/>
                </a:solidFill>
                <a:effectLst/>
                <a:latin typeface="+mn-lt"/>
                <a:ea typeface="+mn-ea"/>
                <a:cs typeface="+mn-cs"/>
              </a:rPr>
              <a:t> of listings. This decreases the amount of clicks it takes a user to see what they want, increasing the probability of a customer booking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optimization, here is an example of what an ideal thumbnail of a listing would look like. Each consecutive image shows a distinct feature of the house including the kitchen, the bedroom, the living area, the exterior, and amenities. These are what the customer cares about most and our tool allows us to show them what they want. </a:t>
            </a:r>
          </a:p>
          <a:p>
            <a:pPr lvl="0">
              <a:spcBef>
                <a:spcPts val="0"/>
              </a:spcBef>
              <a:buNone/>
            </a:pPr>
            <a:endParaRPr lang="en" dirty="0"/>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r>
              <a:rPr lang="en" dirty="0"/>
              <a:t>Shay does explanation</a:t>
            </a:r>
          </a:p>
          <a:p>
            <a:pPr lvl="0" rtl="0">
              <a:spcBef>
                <a:spcPts val="0"/>
              </a:spcBef>
              <a:buNone/>
            </a:pPr>
            <a:r>
              <a:rPr lang="en" dirty="0"/>
              <a:t>Shay do transition </a:t>
            </a:r>
          </a:p>
        </p:txBody>
      </p:sp>
    </p:spTree>
    <p:extLst>
      <p:ext uri="{BB962C8B-B14F-4D97-AF65-F5344CB8AC3E}">
        <p14:creationId xmlns:p14="http://schemas.microsoft.com/office/powerpoint/2010/main" val="816681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kv"/><Relationship Id="rId7"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video" Target="../media/media2.mk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p:nvPr/>
        </p:nvSpPr>
        <p:spPr>
          <a:xfrm>
            <a:off x="-2804425" y="991462"/>
            <a:ext cx="1825800" cy="1366800"/>
          </a:xfrm>
          <a:prstGeom prst="rect">
            <a:avLst/>
          </a:prstGeom>
          <a:noFill/>
          <a:ln>
            <a:noFill/>
          </a:ln>
        </p:spPr>
        <p:txBody>
          <a:bodyPr lIns="91425" tIns="91425" rIns="91425" bIns="91425" anchor="ctr" anchorCtr="0">
            <a:noAutofit/>
          </a:bodyPr>
          <a:lstStyle/>
          <a:p>
            <a:pPr lvl="0" rtl="0">
              <a:spcBef>
                <a:spcPts val="0"/>
              </a:spcBef>
              <a:buNone/>
            </a:pPr>
            <a:r>
              <a:rPr lang="en" sz="2000">
                <a:solidFill>
                  <a:schemeClr val="dk1"/>
                </a:solidFill>
                <a:latin typeface="Georgia"/>
                <a:ea typeface="Georgia"/>
                <a:cs typeface="Georgia"/>
                <a:sym typeface="Georgia"/>
              </a:rPr>
              <a:t>0F6CB6</a:t>
            </a:r>
          </a:p>
        </p:txBody>
      </p:sp>
      <p:grpSp>
        <p:nvGrpSpPr>
          <p:cNvPr id="55" name="Shape 55"/>
          <p:cNvGrpSpPr/>
          <p:nvPr/>
        </p:nvGrpSpPr>
        <p:grpSpPr>
          <a:xfrm>
            <a:off x="3248200" y="3379412"/>
            <a:ext cx="2647600" cy="345600"/>
            <a:chOff x="3248200" y="2859825"/>
            <a:chExt cx="2647600" cy="345600"/>
          </a:xfrm>
        </p:grpSpPr>
        <p:sp>
          <p:nvSpPr>
            <p:cNvPr id="56" name="Shape 56"/>
            <p:cNvSpPr/>
            <p:nvPr/>
          </p:nvSpPr>
          <p:spPr>
            <a:xfrm>
              <a:off x="32482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37044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8" name="Shape 58"/>
            <p:cNvSpPr/>
            <p:nvPr/>
          </p:nvSpPr>
          <p:spPr>
            <a:xfrm>
              <a:off x="41606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9" name="Shape 59"/>
            <p:cNvSpPr/>
            <p:nvPr/>
          </p:nvSpPr>
          <p:spPr>
            <a:xfrm>
              <a:off x="46168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0" name="Shape 60"/>
            <p:cNvSpPr/>
            <p:nvPr/>
          </p:nvSpPr>
          <p:spPr>
            <a:xfrm>
              <a:off x="50730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1" name="Shape 61"/>
            <p:cNvSpPr/>
            <p:nvPr/>
          </p:nvSpPr>
          <p:spPr>
            <a:xfrm>
              <a:off x="55292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grpSp>
      <p:grpSp>
        <p:nvGrpSpPr>
          <p:cNvPr id="62" name="Shape 62"/>
          <p:cNvGrpSpPr/>
          <p:nvPr/>
        </p:nvGrpSpPr>
        <p:grpSpPr>
          <a:xfrm>
            <a:off x="3837662" y="1113687"/>
            <a:ext cx="1468674" cy="1266274"/>
            <a:chOff x="3981912" y="768749"/>
            <a:chExt cx="1468674" cy="1266274"/>
          </a:xfrm>
        </p:grpSpPr>
        <p:pic>
          <p:nvPicPr>
            <p:cNvPr id="63" name="Shape 63"/>
            <p:cNvPicPr preferRelativeResize="0"/>
            <p:nvPr/>
          </p:nvPicPr>
          <p:blipFill rotWithShape="1">
            <a:blip r:embed="rId3">
              <a:alphaModFix/>
            </a:blip>
            <a:srcRect l="11571" t="14530" r="8899" b="16896"/>
            <a:stretch/>
          </p:blipFill>
          <p:spPr>
            <a:xfrm>
              <a:off x="3981912" y="768749"/>
              <a:ext cx="1468674" cy="1266274"/>
            </a:xfrm>
            <a:prstGeom prst="rect">
              <a:avLst/>
            </a:prstGeom>
            <a:noFill/>
            <a:ln>
              <a:noFill/>
            </a:ln>
          </p:spPr>
        </p:pic>
        <p:sp>
          <p:nvSpPr>
            <p:cNvPr id="64" name="Shape 64"/>
            <p:cNvSpPr/>
            <p:nvPr/>
          </p:nvSpPr>
          <p:spPr>
            <a:xfrm>
              <a:off x="5263975" y="1782125"/>
              <a:ext cx="160500" cy="1794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5" name="Shape 65"/>
          <p:cNvSpPr txBox="1"/>
          <p:nvPr/>
        </p:nvSpPr>
        <p:spPr>
          <a:xfrm>
            <a:off x="2088900" y="2507537"/>
            <a:ext cx="4966200" cy="744300"/>
          </a:xfrm>
          <a:prstGeom prst="rect">
            <a:avLst/>
          </a:prstGeom>
          <a:noFill/>
          <a:ln>
            <a:noFill/>
          </a:ln>
        </p:spPr>
        <p:txBody>
          <a:bodyPr lIns="91425" tIns="91425" rIns="91425" bIns="91425" anchor="t" anchorCtr="0">
            <a:noAutofit/>
          </a:bodyPr>
          <a:lstStyle/>
          <a:p>
            <a:pPr lvl="0" algn="ctr" rtl="0">
              <a:spcBef>
                <a:spcPts val="0"/>
              </a:spcBef>
              <a:buNone/>
            </a:pPr>
            <a:r>
              <a:rPr lang="en" sz="3600">
                <a:solidFill>
                  <a:srgbClr val="999999"/>
                </a:solidFill>
                <a:latin typeface="Avenir"/>
                <a:ea typeface="Avenir"/>
                <a:cs typeface="Avenir"/>
                <a:sym typeface="Avenir"/>
              </a:rPr>
              <a:t>Home</a:t>
            </a:r>
            <a:r>
              <a:rPr lang="en" sz="3600">
                <a:solidFill>
                  <a:srgbClr val="0F6CB6"/>
                </a:solidFill>
                <a:latin typeface="Avenir"/>
                <a:ea typeface="Avenir"/>
                <a:cs typeface="Avenir"/>
                <a:sym typeface="Avenir"/>
              </a:rPr>
              <a:t>Away</a:t>
            </a:r>
            <a:r>
              <a:rPr lang="en" sz="3600">
                <a:solidFill>
                  <a:srgbClr val="999999"/>
                </a:solidFill>
                <a:latin typeface="Avenir"/>
                <a:ea typeface="Avenir"/>
                <a:cs typeface="Avenir"/>
                <a:sym typeface="Avenir"/>
              </a:rPr>
              <a:t>: Homie AI</a:t>
            </a:r>
          </a:p>
        </p:txBody>
      </p:sp>
      <p:sp>
        <p:nvSpPr>
          <p:cNvPr id="66" name="Shape 66"/>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Shape 156"/>
          <p:cNvPicPr preferRelativeResize="0"/>
          <p:nvPr/>
        </p:nvPicPr>
        <p:blipFill>
          <a:blip r:embed="rId3">
            <a:alphaModFix/>
          </a:blip>
          <a:stretch>
            <a:fillRect/>
          </a:stretch>
        </p:blipFill>
        <p:spPr>
          <a:xfrm>
            <a:off x="0" y="0"/>
            <a:ext cx="9144000" cy="5143505"/>
          </a:xfrm>
          <a:prstGeom prst="rect">
            <a:avLst/>
          </a:prstGeom>
          <a:noFill/>
          <a:ln>
            <a:noFill/>
          </a:ln>
        </p:spPr>
      </p:pic>
      <p:sp>
        <p:nvSpPr>
          <p:cNvPr id="157" name="Shape 157"/>
          <p:cNvSpPr txBox="1"/>
          <p:nvPr/>
        </p:nvSpPr>
        <p:spPr>
          <a:xfrm>
            <a:off x="0" y="731625"/>
            <a:ext cx="9144000" cy="716700"/>
          </a:xfrm>
          <a:prstGeom prst="rect">
            <a:avLst/>
          </a:prstGeom>
          <a:solidFill>
            <a:srgbClr val="0F6CB6">
              <a:alpha val="75770"/>
            </a:srgbClr>
          </a:solidFill>
          <a:ln>
            <a:noFill/>
          </a:ln>
        </p:spPr>
        <p:txBody>
          <a:bodyPr lIns="91425" tIns="91425" rIns="91425" bIns="91425" anchor="t" anchorCtr="0">
            <a:noAutofit/>
          </a:bodyPr>
          <a:lstStyle/>
          <a:p>
            <a:pPr lvl="0" rtl="0">
              <a:spcBef>
                <a:spcPts val="0"/>
              </a:spcBef>
              <a:buNone/>
            </a:pPr>
            <a:r>
              <a:rPr lang="en" sz="3600">
                <a:solidFill>
                  <a:srgbClr val="FFFFFF"/>
                </a:solidFill>
                <a:latin typeface="Avenir"/>
                <a:ea typeface="Avenir"/>
                <a:cs typeface="Avenir"/>
                <a:sym typeface="Avenir"/>
              </a:rPr>
              <a:t> Homie Chatbot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3" name="Shape 163"/>
          <p:cNvSpPr txBox="1">
            <a:spLocks noGrp="1"/>
          </p:cNvSpPr>
          <p:nvPr>
            <p:ph type="title" idx="4294967295"/>
          </p:nvPr>
        </p:nvSpPr>
        <p:spPr>
          <a:xfrm>
            <a:off x="311700" y="246800"/>
            <a:ext cx="8520600" cy="572700"/>
          </a:xfrm>
          <a:prstGeom prst="rect">
            <a:avLst/>
          </a:prstGeom>
        </p:spPr>
        <p:txBody>
          <a:bodyPr lIns="91425" tIns="91425" rIns="91425" bIns="91425" anchor="t" anchorCtr="0">
            <a:noAutofit/>
          </a:bodyPr>
          <a:lstStyle/>
          <a:p>
            <a:pPr lvl="0" rtl="0">
              <a:spcBef>
                <a:spcPts val="0"/>
              </a:spcBef>
              <a:buNone/>
            </a:pPr>
            <a:r>
              <a:rPr lang="en">
                <a:solidFill>
                  <a:srgbClr val="0F6CB6"/>
                </a:solidFill>
                <a:latin typeface="Avenir"/>
                <a:ea typeface="Avenir"/>
                <a:cs typeface="Avenir"/>
                <a:sym typeface="Avenir"/>
              </a:rPr>
              <a:t>Rise of commerce bots </a:t>
            </a:r>
          </a:p>
        </p:txBody>
      </p:sp>
      <p:pic>
        <p:nvPicPr>
          <p:cNvPr id="164" name="Shape 164"/>
          <p:cNvPicPr preferRelativeResize="0"/>
          <p:nvPr/>
        </p:nvPicPr>
        <p:blipFill>
          <a:blip r:embed="rId3">
            <a:alphaModFix/>
          </a:blip>
          <a:stretch>
            <a:fillRect/>
          </a:stretch>
        </p:blipFill>
        <p:spPr>
          <a:xfrm>
            <a:off x="-7227875" y="1147250"/>
            <a:ext cx="647100" cy="647100"/>
          </a:xfrm>
          <a:prstGeom prst="rect">
            <a:avLst/>
          </a:prstGeom>
          <a:noFill/>
          <a:ln>
            <a:noFill/>
          </a:ln>
        </p:spPr>
      </p:pic>
      <p:sp>
        <p:nvSpPr>
          <p:cNvPr id="165" name="Shape 165"/>
          <p:cNvSpPr txBox="1">
            <a:spLocks noGrp="1"/>
          </p:cNvSpPr>
          <p:nvPr>
            <p:ph type="title" idx="4294967295"/>
          </p:nvPr>
        </p:nvSpPr>
        <p:spPr>
          <a:xfrm>
            <a:off x="-6545275" y="1147237"/>
            <a:ext cx="2634000" cy="572700"/>
          </a:xfrm>
          <a:prstGeom prst="rect">
            <a:avLst/>
          </a:prstGeom>
        </p:spPr>
        <p:txBody>
          <a:bodyPr lIns="91425" tIns="91425" rIns="91425" bIns="91425" anchor="t" anchorCtr="0">
            <a:noAutofit/>
          </a:bodyPr>
          <a:lstStyle/>
          <a:p>
            <a:pPr lvl="0" rtl="0">
              <a:spcBef>
                <a:spcPts val="0"/>
              </a:spcBef>
              <a:buNone/>
            </a:pPr>
            <a:r>
              <a:rPr lang="en" sz="1800">
                <a:solidFill>
                  <a:srgbClr val="0F6CB6"/>
                </a:solidFill>
                <a:latin typeface="Avenir"/>
                <a:ea typeface="Avenir"/>
                <a:cs typeface="Avenir"/>
                <a:sym typeface="Avenir"/>
              </a:rPr>
              <a:t>1.2B monthly users </a:t>
            </a:r>
          </a:p>
        </p:txBody>
      </p:sp>
      <p:sp>
        <p:nvSpPr>
          <p:cNvPr id="166" name="Shape 166"/>
          <p:cNvSpPr txBox="1">
            <a:spLocks noGrp="1"/>
          </p:cNvSpPr>
          <p:nvPr>
            <p:ph type="title" idx="4294967295"/>
          </p:nvPr>
        </p:nvSpPr>
        <p:spPr>
          <a:xfrm>
            <a:off x="-6482075" y="2075425"/>
            <a:ext cx="6202800" cy="572700"/>
          </a:xfrm>
          <a:prstGeom prst="rect">
            <a:avLst/>
          </a:prstGeom>
        </p:spPr>
        <p:txBody>
          <a:bodyPr lIns="91425" tIns="91425" rIns="91425" bIns="91425" anchor="t" anchorCtr="0">
            <a:noAutofit/>
          </a:bodyPr>
          <a:lstStyle/>
          <a:p>
            <a:pPr lvl="0" rtl="0">
              <a:spcBef>
                <a:spcPts val="0"/>
              </a:spcBef>
              <a:buNone/>
            </a:pPr>
            <a:r>
              <a:rPr lang="en" sz="1800">
                <a:solidFill>
                  <a:srgbClr val="0F6CB6"/>
                </a:solidFill>
                <a:latin typeface="Avenir"/>
                <a:ea typeface="Avenir"/>
                <a:cs typeface="Avenir"/>
                <a:sym typeface="Avenir"/>
              </a:rPr>
              <a:t>Customers use social media for inspiration </a:t>
            </a:r>
          </a:p>
        </p:txBody>
      </p:sp>
      <p:pic>
        <p:nvPicPr>
          <p:cNvPr id="167" name="Shape 167"/>
          <p:cNvPicPr preferRelativeResize="0"/>
          <p:nvPr/>
        </p:nvPicPr>
        <p:blipFill>
          <a:blip r:embed="rId4">
            <a:alphaModFix/>
          </a:blip>
          <a:stretch>
            <a:fillRect/>
          </a:stretch>
        </p:blipFill>
        <p:spPr>
          <a:xfrm>
            <a:off x="-7227875" y="2913225"/>
            <a:ext cx="572700" cy="572700"/>
          </a:xfrm>
          <a:prstGeom prst="rect">
            <a:avLst/>
          </a:prstGeom>
          <a:noFill/>
          <a:ln>
            <a:noFill/>
          </a:ln>
        </p:spPr>
      </p:pic>
      <p:sp>
        <p:nvSpPr>
          <p:cNvPr id="168" name="Shape 168"/>
          <p:cNvSpPr txBox="1">
            <a:spLocks noGrp="1"/>
          </p:cNvSpPr>
          <p:nvPr>
            <p:ph type="title" idx="4294967295"/>
          </p:nvPr>
        </p:nvSpPr>
        <p:spPr>
          <a:xfrm>
            <a:off x="-6482075" y="3003575"/>
            <a:ext cx="5590800" cy="572700"/>
          </a:xfrm>
          <a:prstGeom prst="rect">
            <a:avLst/>
          </a:prstGeom>
        </p:spPr>
        <p:txBody>
          <a:bodyPr lIns="91425" tIns="91425" rIns="91425" bIns="91425" anchor="t" anchorCtr="0">
            <a:noAutofit/>
          </a:bodyPr>
          <a:lstStyle/>
          <a:p>
            <a:pPr lvl="0" rtl="0">
              <a:spcBef>
                <a:spcPts val="0"/>
              </a:spcBef>
              <a:buNone/>
            </a:pPr>
            <a:r>
              <a:rPr lang="en" sz="1800">
                <a:solidFill>
                  <a:srgbClr val="0F6CB6"/>
                </a:solidFill>
                <a:latin typeface="Avenir"/>
                <a:ea typeface="Avenir"/>
                <a:cs typeface="Avenir"/>
                <a:sym typeface="Avenir"/>
              </a:rPr>
              <a:t>30,000 bots used by H&amp;M, Sephora, Tommy Hilfiger </a:t>
            </a:r>
          </a:p>
        </p:txBody>
      </p:sp>
      <p:grpSp>
        <p:nvGrpSpPr>
          <p:cNvPr id="169" name="Shape 169"/>
          <p:cNvGrpSpPr/>
          <p:nvPr/>
        </p:nvGrpSpPr>
        <p:grpSpPr>
          <a:xfrm>
            <a:off x="-7227875" y="2002187"/>
            <a:ext cx="727500" cy="647112"/>
            <a:chOff x="3627875" y="1443425"/>
            <a:chExt cx="727500" cy="647112"/>
          </a:xfrm>
        </p:grpSpPr>
        <p:sp>
          <p:nvSpPr>
            <p:cNvPr id="170" name="Shape 170"/>
            <p:cNvSpPr/>
            <p:nvPr/>
          </p:nvSpPr>
          <p:spPr>
            <a:xfrm>
              <a:off x="3627875" y="1443425"/>
              <a:ext cx="574800" cy="575100"/>
            </a:xfrm>
            <a:prstGeom prst="ellipse">
              <a:avLst/>
            </a:prstGeom>
            <a:solidFill>
              <a:srgbClr val="0F6CB6"/>
            </a:solidFill>
            <a:ln>
              <a:noFill/>
            </a:ln>
          </p:spPr>
          <p:txBody>
            <a:bodyPr lIns="91425" tIns="91425" rIns="91425" bIns="91425" anchor="ctr" anchorCtr="0">
              <a:noAutofit/>
            </a:bodyPr>
            <a:lstStyle/>
            <a:p>
              <a:pPr lvl="0">
                <a:spcBef>
                  <a:spcPts val="0"/>
                </a:spcBef>
                <a:buNone/>
              </a:pPr>
              <a:endParaRPr sz="1800"/>
            </a:p>
          </p:txBody>
        </p:sp>
        <p:sp>
          <p:nvSpPr>
            <p:cNvPr id="171" name="Shape 171"/>
            <p:cNvSpPr txBox="1"/>
            <p:nvPr/>
          </p:nvSpPr>
          <p:spPr>
            <a:xfrm>
              <a:off x="3627875" y="1515437"/>
              <a:ext cx="727500" cy="575100"/>
            </a:xfrm>
            <a:prstGeom prst="rect">
              <a:avLst/>
            </a:prstGeom>
            <a:noFill/>
            <a:ln>
              <a:noFill/>
            </a:ln>
          </p:spPr>
          <p:txBody>
            <a:bodyPr lIns="91425" tIns="91425" rIns="91425" bIns="91425" anchor="t" anchorCtr="0">
              <a:noAutofit/>
            </a:bodyPr>
            <a:lstStyle/>
            <a:p>
              <a:pPr lvl="0">
                <a:spcBef>
                  <a:spcPts val="0"/>
                </a:spcBef>
                <a:buClr>
                  <a:schemeClr val="dk1"/>
                </a:buClr>
                <a:buSzPct val="61111"/>
                <a:buFont typeface="Arial"/>
                <a:buNone/>
              </a:pPr>
              <a:r>
                <a:rPr lang="en" sz="1800" b="1">
                  <a:solidFill>
                    <a:srgbClr val="FFFFFF"/>
                  </a:solidFill>
                  <a:latin typeface="Avenir"/>
                  <a:ea typeface="Avenir"/>
                  <a:cs typeface="Avenir"/>
                  <a:sym typeface="Avenir"/>
                </a:rPr>
                <a:t>52%</a:t>
              </a:r>
            </a:p>
            <a:p>
              <a:pPr lvl="0">
                <a:spcBef>
                  <a:spcPts val="0"/>
                </a:spcBef>
                <a:buNone/>
              </a:pPr>
              <a:endParaRPr/>
            </a:p>
          </p:txBody>
        </p:sp>
      </p:grpSp>
      <p:grpSp>
        <p:nvGrpSpPr>
          <p:cNvPr id="172" name="Shape 172"/>
          <p:cNvGrpSpPr/>
          <p:nvPr/>
        </p:nvGrpSpPr>
        <p:grpSpPr>
          <a:xfrm>
            <a:off x="-7229075" y="3703637"/>
            <a:ext cx="727500" cy="647112"/>
            <a:chOff x="3627875" y="1443425"/>
            <a:chExt cx="727500" cy="647112"/>
          </a:xfrm>
        </p:grpSpPr>
        <p:sp>
          <p:nvSpPr>
            <p:cNvPr id="173" name="Shape 173"/>
            <p:cNvSpPr/>
            <p:nvPr/>
          </p:nvSpPr>
          <p:spPr>
            <a:xfrm>
              <a:off x="3627875" y="1443425"/>
              <a:ext cx="574800" cy="575100"/>
            </a:xfrm>
            <a:prstGeom prst="ellipse">
              <a:avLst/>
            </a:prstGeom>
            <a:solidFill>
              <a:srgbClr val="0F6CB6"/>
            </a:solidFill>
            <a:ln>
              <a:noFill/>
            </a:ln>
          </p:spPr>
          <p:txBody>
            <a:bodyPr lIns="91425" tIns="91425" rIns="91425" bIns="91425" anchor="ctr" anchorCtr="0">
              <a:noAutofit/>
            </a:bodyPr>
            <a:lstStyle/>
            <a:p>
              <a:pPr lvl="0" rtl="0">
                <a:spcBef>
                  <a:spcPts val="0"/>
                </a:spcBef>
                <a:buNone/>
              </a:pPr>
              <a:endParaRPr sz="1800"/>
            </a:p>
          </p:txBody>
        </p:sp>
        <p:sp>
          <p:nvSpPr>
            <p:cNvPr id="174" name="Shape 174"/>
            <p:cNvSpPr txBox="1"/>
            <p:nvPr/>
          </p:nvSpPr>
          <p:spPr>
            <a:xfrm>
              <a:off x="3627875" y="1515437"/>
              <a:ext cx="727500" cy="575100"/>
            </a:xfrm>
            <a:prstGeom prst="rect">
              <a:avLst/>
            </a:prstGeom>
            <a:noFill/>
            <a:ln>
              <a:noFill/>
            </a:ln>
          </p:spPr>
          <p:txBody>
            <a:bodyPr lIns="91425" tIns="91425" rIns="91425" bIns="91425" anchor="t" anchorCtr="0">
              <a:noAutofit/>
            </a:bodyPr>
            <a:lstStyle/>
            <a:p>
              <a:pPr lvl="0" rtl="0">
                <a:spcBef>
                  <a:spcPts val="0"/>
                </a:spcBef>
                <a:buNone/>
              </a:pPr>
              <a:r>
                <a:rPr lang="en" sz="1800" b="1">
                  <a:solidFill>
                    <a:srgbClr val="FFFFFF"/>
                  </a:solidFill>
                  <a:latin typeface="Avenir"/>
                  <a:ea typeface="Avenir"/>
                  <a:cs typeface="Avenir"/>
                  <a:sym typeface="Avenir"/>
                </a:rPr>
                <a:t>87%</a:t>
              </a:r>
            </a:p>
            <a:p>
              <a:pPr lvl="0" rtl="0">
                <a:spcBef>
                  <a:spcPts val="0"/>
                </a:spcBef>
                <a:buNone/>
              </a:pPr>
              <a:endParaRPr/>
            </a:p>
          </p:txBody>
        </p:sp>
      </p:grpSp>
      <p:sp>
        <p:nvSpPr>
          <p:cNvPr id="175" name="Shape 175"/>
          <p:cNvSpPr txBox="1">
            <a:spLocks noGrp="1"/>
          </p:cNvSpPr>
          <p:nvPr>
            <p:ph type="title" idx="4294967295"/>
          </p:nvPr>
        </p:nvSpPr>
        <p:spPr>
          <a:xfrm>
            <a:off x="-6423825" y="3740837"/>
            <a:ext cx="4453200" cy="572700"/>
          </a:xfrm>
          <a:prstGeom prst="rect">
            <a:avLst/>
          </a:prstGeom>
        </p:spPr>
        <p:txBody>
          <a:bodyPr lIns="91425" tIns="91425" rIns="91425" bIns="91425" anchor="t" anchorCtr="0">
            <a:noAutofit/>
          </a:bodyPr>
          <a:lstStyle/>
          <a:p>
            <a:pPr lvl="0" rtl="0">
              <a:spcBef>
                <a:spcPts val="0"/>
              </a:spcBef>
              <a:buNone/>
            </a:pPr>
            <a:r>
              <a:rPr lang="en" sz="1800">
                <a:solidFill>
                  <a:srgbClr val="0F6CB6"/>
                </a:solidFill>
                <a:latin typeface="Avenir"/>
                <a:ea typeface="Avenir"/>
                <a:cs typeface="Avenir"/>
                <a:sym typeface="Avenir"/>
              </a:rPr>
              <a:t>Parents value children’s input </a:t>
            </a:r>
          </a:p>
        </p:txBody>
      </p:sp>
      <p:pic>
        <p:nvPicPr>
          <p:cNvPr id="176" name="Shape 176"/>
          <p:cNvPicPr preferRelativeResize="0"/>
          <p:nvPr/>
        </p:nvPicPr>
        <p:blipFill>
          <a:blip r:embed="rId5">
            <a:alphaModFix/>
          </a:blip>
          <a:stretch>
            <a:fillRect/>
          </a:stretch>
        </p:blipFill>
        <p:spPr>
          <a:xfrm>
            <a:off x="-956665" y="1069612"/>
            <a:ext cx="727490" cy="727494"/>
          </a:xfrm>
          <a:prstGeom prst="rect">
            <a:avLst/>
          </a:prstGeom>
          <a:noFill/>
          <a:ln>
            <a:noFill/>
          </a:ln>
        </p:spPr>
      </p:pic>
      <p:pic>
        <p:nvPicPr>
          <p:cNvPr id="177" name="Shape 177"/>
          <p:cNvPicPr preferRelativeResize="0"/>
          <p:nvPr/>
        </p:nvPicPr>
        <p:blipFill>
          <a:blip r:embed="rId4">
            <a:alphaModFix/>
          </a:blip>
          <a:stretch>
            <a:fillRect/>
          </a:stretch>
        </p:blipFill>
        <p:spPr>
          <a:xfrm>
            <a:off x="-956675" y="2208004"/>
            <a:ext cx="727490" cy="727494"/>
          </a:xfrm>
          <a:prstGeom prst="rect">
            <a:avLst/>
          </a:prstGeom>
          <a:noFill/>
          <a:ln>
            <a:noFill/>
          </a:ln>
        </p:spPr>
      </p:pic>
      <p:pic>
        <p:nvPicPr>
          <p:cNvPr id="178" name="Shape 178"/>
          <p:cNvPicPr preferRelativeResize="0"/>
          <p:nvPr/>
        </p:nvPicPr>
        <p:blipFill>
          <a:blip r:embed="rId6">
            <a:alphaModFix/>
          </a:blip>
          <a:stretch>
            <a:fillRect/>
          </a:stretch>
        </p:blipFill>
        <p:spPr>
          <a:xfrm>
            <a:off x="-956666" y="3346386"/>
            <a:ext cx="727490" cy="727494"/>
          </a:xfrm>
          <a:prstGeom prst="rect">
            <a:avLst/>
          </a:prstGeom>
          <a:noFill/>
          <a:ln>
            <a:noFill/>
          </a:ln>
        </p:spPr>
      </p:pic>
      <p:sp>
        <p:nvSpPr>
          <p:cNvPr id="179" name="Shape 179"/>
          <p:cNvSpPr txBox="1"/>
          <p:nvPr/>
        </p:nvSpPr>
        <p:spPr>
          <a:xfrm>
            <a:off x="4195000" y="1097900"/>
            <a:ext cx="5350200" cy="3499500"/>
          </a:xfrm>
          <a:prstGeom prst="rect">
            <a:avLst/>
          </a:prstGeom>
          <a:noFill/>
          <a:ln>
            <a:noFill/>
          </a:ln>
        </p:spPr>
        <p:txBody>
          <a:bodyPr lIns="91425" tIns="91425" rIns="91425" bIns="91425" anchor="t" anchorCtr="0">
            <a:noAutofit/>
          </a:bodyPr>
          <a:lstStyle/>
          <a:p>
            <a:pPr lvl="0">
              <a:spcBef>
                <a:spcPts val="0"/>
              </a:spcBef>
              <a:buNone/>
            </a:pPr>
            <a:r>
              <a:rPr lang="en" sz="2400">
                <a:solidFill>
                  <a:srgbClr val="0F6CB6"/>
                </a:solidFill>
                <a:latin typeface="Avenir"/>
                <a:ea typeface="Avenir"/>
                <a:cs typeface="Avenir"/>
                <a:sym typeface="Avenir"/>
              </a:rPr>
              <a:t>Personalization through AI</a:t>
            </a:r>
          </a:p>
          <a:p>
            <a:pPr lvl="0">
              <a:spcBef>
                <a:spcPts val="0"/>
              </a:spcBef>
              <a:buNone/>
            </a:pPr>
            <a:endParaRPr sz="2400">
              <a:latin typeface="Avenir"/>
              <a:ea typeface="Avenir"/>
              <a:cs typeface="Avenir"/>
              <a:sym typeface="Avenir"/>
            </a:endParaRPr>
          </a:p>
          <a:p>
            <a:pPr lvl="0">
              <a:spcBef>
                <a:spcPts val="0"/>
              </a:spcBef>
              <a:buNone/>
            </a:pPr>
            <a:endParaRPr sz="2400">
              <a:latin typeface="Avenir"/>
              <a:ea typeface="Avenir"/>
              <a:cs typeface="Avenir"/>
              <a:sym typeface="Avenir"/>
            </a:endParaRPr>
          </a:p>
          <a:p>
            <a:pPr lvl="0">
              <a:spcBef>
                <a:spcPts val="0"/>
              </a:spcBef>
              <a:buNone/>
            </a:pPr>
            <a:r>
              <a:rPr lang="en" sz="2400">
                <a:solidFill>
                  <a:srgbClr val="0F6CB6"/>
                </a:solidFill>
                <a:latin typeface="Avenir"/>
                <a:ea typeface="Avenir"/>
                <a:cs typeface="Avenir"/>
                <a:sym typeface="Avenir"/>
              </a:rPr>
              <a:t>Growing trend </a:t>
            </a:r>
          </a:p>
          <a:p>
            <a:pPr lvl="0">
              <a:spcBef>
                <a:spcPts val="0"/>
              </a:spcBef>
              <a:buNone/>
            </a:pPr>
            <a:endParaRPr sz="2400">
              <a:solidFill>
                <a:schemeClr val="dk1"/>
              </a:solidFill>
              <a:latin typeface="Avenir"/>
              <a:ea typeface="Avenir"/>
              <a:cs typeface="Avenir"/>
              <a:sym typeface="Avenir"/>
            </a:endParaRPr>
          </a:p>
          <a:p>
            <a:pPr lvl="0">
              <a:spcBef>
                <a:spcPts val="0"/>
              </a:spcBef>
              <a:buNone/>
            </a:pPr>
            <a:endParaRPr sz="2400">
              <a:solidFill>
                <a:schemeClr val="dk1"/>
              </a:solidFill>
              <a:latin typeface="Avenir"/>
              <a:ea typeface="Avenir"/>
              <a:cs typeface="Avenir"/>
              <a:sym typeface="Avenir"/>
            </a:endParaRPr>
          </a:p>
          <a:p>
            <a:pPr lvl="0">
              <a:spcBef>
                <a:spcPts val="0"/>
              </a:spcBef>
              <a:buNone/>
            </a:pPr>
            <a:r>
              <a:rPr lang="en" sz="2400">
                <a:solidFill>
                  <a:srgbClr val="0F6CB6"/>
                </a:solidFill>
                <a:latin typeface="Avenir"/>
                <a:ea typeface="Avenir"/>
                <a:cs typeface="Avenir"/>
                <a:sym typeface="Avenir"/>
              </a:rPr>
              <a:t>Leverage chat applications  </a:t>
            </a:r>
          </a:p>
          <a:p>
            <a:pPr lvl="0">
              <a:spcBef>
                <a:spcPts val="0"/>
              </a:spcBef>
              <a:buNone/>
            </a:pPr>
            <a:endParaRPr>
              <a:solidFill>
                <a:schemeClr val="dk1"/>
              </a:solidFill>
              <a:latin typeface="Avenir"/>
              <a:ea typeface="Avenir"/>
              <a:cs typeface="Avenir"/>
              <a:sym typeface="Avenir"/>
            </a:endParaRPr>
          </a:p>
          <a:p>
            <a:pPr lvl="0">
              <a:spcBef>
                <a:spcPts val="0"/>
              </a:spcBef>
              <a:buClr>
                <a:schemeClr val="dk1"/>
              </a:buClr>
              <a:buFont typeface="Arial"/>
              <a:buNone/>
            </a:pPr>
            <a:endParaRPr>
              <a:solidFill>
                <a:schemeClr val="dk1"/>
              </a:solidFill>
              <a:latin typeface="Avenir"/>
              <a:ea typeface="Avenir"/>
              <a:cs typeface="Avenir"/>
              <a:sym typeface="Avenir"/>
            </a:endParaRPr>
          </a:p>
        </p:txBody>
      </p:sp>
      <p:pic>
        <p:nvPicPr>
          <p:cNvPr id="180" name="Shape 180"/>
          <p:cNvPicPr preferRelativeResize="0"/>
          <p:nvPr/>
        </p:nvPicPr>
        <p:blipFill>
          <a:blip r:embed="rId7">
            <a:alphaModFix/>
          </a:blip>
          <a:stretch>
            <a:fillRect/>
          </a:stretch>
        </p:blipFill>
        <p:spPr>
          <a:xfrm>
            <a:off x="877300" y="1147250"/>
            <a:ext cx="2633999" cy="31036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2825825" y="2719025"/>
            <a:ext cx="8520600" cy="572700"/>
          </a:xfrm>
          <a:prstGeom prst="rect">
            <a:avLst/>
          </a:prstGeom>
        </p:spPr>
        <p:txBody>
          <a:bodyPr lIns="91425" tIns="91425" rIns="91425" bIns="91425" anchor="t" anchorCtr="0">
            <a:noAutofit/>
          </a:bodyPr>
          <a:lstStyle/>
          <a:p>
            <a:pPr lvl="0" rtl="0">
              <a:spcBef>
                <a:spcPts val="0"/>
              </a:spcBef>
              <a:buNone/>
            </a:pPr>
            <a:r>
              <a:rPr lang="en">
                <a:solidFill>
                  <a:srgbClr val="0F6CB6"/>
                </a:solidFill>
                <a:latin typeface="Avenir"/>
                <a:ea typeface="Avenir"/>
                <a:cs typeface="Avenir"/>
                <a:sym typeface="Avenir"/>
              </a:rPr>
              <a:t>DEMO</a:t>
            </a:r>
          </a:p>
        </p:txBody>
      </p:sp>
      <p:sp>
        <p:nvSpPr>
          <p:cNvPr id="186" name="Shape 186"/>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 name="video-1500198945">
            <a:hlinkClick r:id="" action="ppaction://media"/>
            <a:extLst>
              <a:ext uri="{FF2B5EF4-FFF2-40B4-BE49-F238E27FC236}">
                <a16:creationId xmlns:a16="http://schemas.microsoft.com/office/drawing/2014/main" id="{3BE0841E-49B4-47B0-96D1-5F560D81BD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2" name="Shape 192"/>
          <p:cNvSpPr txBox="1">
            <a:spLocks noGrp="1"/>
          </p:cNvSpPr>
          <p:nvPr>
            <p:ph type="title" idx="4294967295"/>
          </p:nvPr>
        </p:nvSpPr>
        <p:spPr>
          <a:xfrm>
            <a:off x="311700" y="246800"/>
            <a:ext cx="8520600" cy="572700"/>
          </a:xfrm>
          <a:prstGeom prst="rect">
            <a:avLst/>
          </a:prstGeom>
        </p:spPr>
        <p:txBody>
          <a:bodyPr lIns="91425" tIns="91425" rIns="91425" bIns="91425" anchor="t" anchorCtr="0">
            <a:noAutofit/>
          </a:bodyPr>
          <a:lstStyle/>
          <a:p>
            <a:pPr lvl="0" rtl="0">
              <a:spcBef>
                <a:spcPts val="0"/>
              </a:spcBef>
              <a:buNone/>
            </a:pPr>
            <a:r>
              <a:rPr lang="en">
                <a:solidFill>
                  <a:srgbClr val="0F6CB6"/>
                </a:solidFill>
                <a:latin typeface="Avenir"/>
                <a:ea typeface="Avenir"/>
                <a:cs typeface="Avenir"/>
                <a:sym typeface="Avenir"/>
              </a:rPr>
              <a:t>Group Planning</a:t>
            </a:r>
          </a:p>
        </p:txBody>
      </p:sp>
      <p:pic>
        <p:nvPicPr>
          <p:cNvPr id="193" name="Shape 193"/>
          <p:cNvPicPr preferRelativeResize="0"/>
          <p:nvPr/>
        </p:nvPicPr>
        <p:blipFill>
          <a:blip r:embed="rId3">
            <a:alphaModFix/>
          </a:blip>
          <a:stretch>
            <a:fillRect/>
          </a:stretch>
        </p:blipFill>
        <p:spPr>
          <a:xfrm>
            <a:off x="7218425" y="1240587"/>
            <a:ext cx="1170000" cy="1170000"/>
          </a:xfrm>
          <a:prstGeom prst="ellipse">
            <a:avLst/>
          </a:prstGeom>
          <a:noFill/>
          <a:ln w="19050" cap="flat" cmpd="sng">
            <a:solidFill>
              <a:srgbClr val="0F6CB6"/>
            </a:solidFill>
            <a:prstDash val="solid"/>
            <a:round/>
            <a:headEnd type="none" w="med" len="med"/>
            <a:tailEnd type="none" w="med" len="med"/>
          </a:ln>
        </p:spPr>
      </p:pic>
      <p:pic>
        <p:nvPicPr>
          <p:cNvPr id="194" name="Shape 194"/>
          <p:cNvPicPr preferRelativeResize="0"/>
          <p:nvPr/>
        </p:nvPicPr>
        <p:blipFill rotWithShape="1">
          <a:blip r:embed="rId4">
            <a:alphaModFix/>
          </a:blip>
          <a:srcRect l="18380" t="5726" b="39581"/>
          <a:stretch/>
        </p:blipFill>
        <p:spPr>
          <a:xfrm>
            <a:off x="560150" y="3470425"/>
            <a:ext cx="1170000" cy="1170000"/>
          </a:xfrm>
          <a:prstGeom prst="ellipse">
            <a:avLst/>
          </a:prstGeom>
          <a:noFill/>
          <a:ln w="19050" cap="flat" cmpd="sng">
            <a:solidFill>
              <a:srgbClr val="0F6CB6"/>
            </a:solidFill>
            <a:prstDash val="solid"/>
            <a:round/>
            <a:headEnd type="none" w="med" len="med"/>
            <a:tailEnd type="none" w="med" len="med"/>
          </a:ln>
        </p:spPr>
      </p:pic>
      <p:pic>
        <p:nvPicPr>
          <p:cNvPr id="195" name="Shape 195"/>
          <p:cNvPicPr preferRelativeResize="0"/>
          <p:nvPr/>
        </p:nvPicPr>
        <p:blipFill rotWithShape="1">
          <a:blip r:embed="rId5">
            <a:alphaModFix/>
          </a:blip>
          <a:srcRect l="14806" b="33975"/>
          <a:stretch/>
        </p:blipFill>
        <p:spPr>
          <a:xfrm>
            <a:off x="560150" y="1236125"/>
            <a:ext cx="1170000" cy="1170000"/>
          </a:xfrm>
          <a:prstGeom prst="ellipse">
            <a:avLst/>
          </a:prstGeom>
          <a:noFill/>
          <a:ln w="19050" cap="flat" cmpd="sng">
            <a:solidFill>
              <a:srgbClr val="0F6CB6"/>
            </a:solidFill>
            <a:prstDash val="solid"/>
            <a:round/>
            <a:headEnd type="none" w="med" len="med"/>
            <a:tailEnd type="none" w="med" len="med"/>
          </a:ln>
        </p:spPr>
      </p:pic>
      <p:pic>
        <p:nvPicPr>
          <p:cNvPr id="196" name="Shape 196"/>
          <p:cNvPicPr preferRelativeResize="0"/>
          <p:nvPr/>
        </p:nvPicPr>
        <p:blipFill>
          <a:blip r:embed="rId6">
            <a:alphaModFix/>
          </a:blip>
          <a:stretch>
            <a:fillRect/>
          </a:stretch>
        </p:blipFill>
        <p:spPr>
          <a:xfrm>
            <a:off x="7218422" y="3474875"/>
            <a:ext cx="1170000" cy="1170000"/>
          </a:xfrm>
          <a:prstGeom prst="ellipse">
            <a:avLst/>
          </a:prstGeom>
          <a:noFill/>
          <a:ln w="19050" cap="flat" cmpd="sng">
            <a:solidFill>
              <a:srgbClr val="0F6CB6"/>
            </a:solidFill>
            <a:prstDash val="solid"/>
            <a:round/>
            <a:headEnd type="none" w="med" len="med"/>
            <a:tailEnd type="none" w="med" len="med"/>
          </a:ln>
        </p:spPr>
      </p:pic>
      <p:grpSp>
        <p:nvGrpSpPr>
          <p:cNvPr id="197" name="Shape 197"/>
          <p:cNvGrpSpPr/>
          <p:nvPr/>
        </p:nvGrpSpPr>
        <p:grpSpPr>
          <a:xfrm>
            <a:off x="3164681" y="1236125"/>
            <a:ext cx="2814637" cy="5143500"/>
            <a:chOff x="3484956" y="1225625"/>
            <a:chExt cx="2814637" cy="5143500"/>
          </a:xfrm>
        </p:grpSpPr>
        <p:pic>
          <p:nvPicPr>
            <p:cNvPr id="198" name="Shape 198"/>
            <p:cNvPicPr preferRelativeResize="0"/>
            <p:nvPr/>
          </p:nvPicPr>
          <p:blipFill>
            <a:blip r:embed="rId7">
              <a:alphaModFix/>
            </a:blip>
            <a:stretch>
              <a:fillRect/>
            </a:stretch>
          </p:blipFill>
          <p:spPr>
            <a:xfrm>
              <a:off x="3484956" y="1225625"/>
              <a:ext cx="2814637" cy="5143500"/>
            </a:xfrm>
            <a:prstGeom prst="rect">
              <a:avLst/>
            </a:prstGeom>
            <a:noFill/>
            <a:ln>
              <a:noFill/>
            </a:ln>
          </p:spPr>
        </p:pic>
        <p:sp>
          <p:nvSpPr>
            <p:cNvPr id="199" name="Shape 199"/>
            <p:cNvSpPr/>
            <p:nvPr/>
          </p:nvSpPr>
          <p:spPr>
            <a:xfrm>
              <a:off x="3627500" y="1995225"/>
              <a:ext cx="2515500" cy="448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8">
              <a:alphaModFix/>
            </a:blip>
            <a:stretch>
              <a:fillRect/>
            </a:stretch>
          </p:blipFill>
          <p:spPr>
            <a:xfrm>
              <a:off x="3892925" y="1719650"/>
              <a:ext cx="1998700" cy="999350"/>
            </a:xfrm>
            <a:prstGeom prst="rect">
              <a:avLst/>
            </a:prstGeom>
            <a:noFill/>
            <a:ln>
              <a:noFill/>
            </a:ln>
          </p:spPr>
        </p:pic>
        <p:sp>
          <p:nvSpPr>
            <p:cNvPr id="201" name="Shape 201"/>
            <p:cNvSpPr/>
            <p:nvPr/>
          </p:nvSpPr>
          <p:spPr>
            <a:xfrm>
              <a:off x="3627500" y="2443475"/>
              <a:ext cx="2515500" cy="2773500"/>
            </a:xfrm>
            <a:prstGeom prst="rect">
              <a:avLst/>
            </a:prstGeom>
            <a:solidFill>
              <a:srgbClr val="5378BB"/>
            </a:solidFill>
            <a:ln>
              <a:noFill/>
            </a:ln>
          </p:spPr>
          <p:txBody>
            <a:bodyPr lIns="91425" tIns="91425" rIns="91425" bIns="91425" anchor="ctr" anchorCtr="0">
              <a:noAutofit/>
            </a:bodyPr>
            <a:lstStyle/>
            <a:p>
              <a:pPr lvl="0">
                <a:spcBef>
                  <a:spcPts val="0"/>
                </a:spcBef>
                <a:buNone/>
              </a:pPr>
              <a:endParaRPr/>
            </a:p>
          </p:txBody>
        </p:sp>
        <p:pic>
          <p:nvPicPr>
            <p:cNvPr id="202" name="Shape 202"/>
            <p:cNvPicPr preferRelativeResize="0"/>
            <p:nvPr/>
          </p:nvPicPr>
          <p:blipFill rotWithShape="1">
            <a:blip r:embed="rId9">
              <a:alphaModFix/>
            </a:blip>
            <a:srcRect l="21094" r="22652"/>
            <a:stretch/>
          </p:blipFill>
          <p:spPr>
            <a:xfrm>
              <a:off x="5007762" y="3155125"/>
              <a:ext cx="999300" cy="999300"/>
            </a:xfrm>
            <a:prstGeom prst="ellipse">
              <a:avLst/>
            </a:prstGeom>
            <a:noFill/>
            <a:ln>
              <a:noFill/>
            </a:ln>
          </p:spPr>
        </p:pic>
        <p:pic>
          <p:nvPicPr>
            <p:cNvPr id="203" name="Shape 203"/>
            <p:cNvPicPr preferRelativeResize="0"/>
            <p:nvPr/>
          </p:nvPicPr>
          <p:blipFill>
            <a:blip r:embed="rId10">
              <a:alphaModFix/>
            </a:blip>
            <a:stretch>
              <a:fillRect/>
            </a:stretch>
          </p:blipFill>
          <p:spPr>
            <a:xfrm>
              <a:off x="3777487" y="3103025"/>
              <a:ext cx="999351" cy="999349"/>
            </a:xfrm>
            <a:prstGeom prst="rect">
              <a:avLst/>
            </a:prstGeom>
            <a:noFill/>
            <a:ln>
              <a:noFill/>
            </a:ln>
          </p:spPr>
        </p:pic>
      </p:grpSp>
      <p:cxnSp>
        <p:nvCxnSpPr>
          <p:cNvPr id="204" name="Shape 204"/>
          <p:cNvCxnSpPr>
            <a:stCxn id="195" idx="5"/>
            <a:endCxn id="198" idx="1"/>
          </p:cNvCxnSpPr>
          <p:nvPr/>
        </p:nvCxnSpPr>
        <p:spPr>
          <a:xfrm>
            <a:off x="1558807" y="2234782"/>
            <a:ext cx="1605900" cy="1573199"/>
          </a:xfrm>
          <a:prstGeom prst="straightConnector1">
            <a:avLst/>
          </a:prstGeom>
          <a:noFill/>
          <a:ln w="28575" cap="flat" cmpd="sng">
            <a:solidFill>
              <a:srgbClr val="0F6CB6"/>
            </a:solidFill>
            <a:prstDash val="dash"/>
            <a:round/>
            <a:headEnd type="none" w="lg" len="lg"/>
            <a:tailEnd type="none" w="lg" len="lg"/>
          </a:ln>
        </p:spPr>
      </p:cxnSp>
      <p:cxnSp>
        <p:nvCxnSpPr>
          <p:cNvPr id="205" name="Shape 205"/>
          <p:cNvCxnSpPr>
            <a:stCxn id="194" idx="6"/>
            <a:endCxn id="198" idx="1"/>
          </p:cNvCxnSpPr>
          <p:nvPr/>
        </p:nvCxnSpPr>
        <p:spPr>
          <a:xfrm rot="10800000" flipH="1">
            <a:off x="1730150" y="3807925"/>
            <a:ext cx="1434600" cy="247500"/>
          </a:xfrm>
          <a:prstGeom prst="straightConnector1">
            <a:avLst/>
          </a:prstGeom>
          <a:noFill/>
          <a:ln w="28575" cap="flat" cmpd="sng">
            <a:solidFill>
              <a:srgbClr val="0F6CB6"/>
            </a:solidFill>
            <a:prstDash val="dash"/>
            <a:round/>
            <a:headEnd type="none" w="lg" len="lg"/>
            <a:tailEnd type="none" w="lg" len="lg"/>
          </a:ln>
        </p:spPr>
      </p:cxnSp>
      <p:cxnSp>
        <p:nvCxnSpPr>
          <p:cNvPr id="206" name="Shape 206"/>
          <p:cNvCxnSpPr>
            <a:stCxn id="198" idx="3"/>
            <a:endCxn id="196" idx="2"/>
          </p:cNvCxnSpPr>
          <p:nvPr/>
        </p:nvCxnSpPr>
        <p:spPr>
          <a:xfrm>
            <a:off x="5979318" y="3807875"/>
            <a:ext cx="1239000" cy="252000"/>
          </a:xfrm>
          <a:prstGeom prst="straightConnector1">
            <a:avLst/>
          </a:prstGeom>
          <a:noFill/>
          <a:ln w="28575" cap="flat" cmpd="sng">
            <a:solidFill>
              <a:srgbClr val="0F6CB6"/>
            </a:solidFill>
            <a:prstDash val="dash"/>
            <a:round/>
            <a:headEnd type="none" w="lg" len="lg"/>
            <a:tailEnd type="none" w="lg" len="lg"/>
          </a:ln>
        </p:spPr>
      </p:cxnSp>
      <p:cxnSp>
        <p:nvCxnSpPr>
          <p:cNvPr id="207" name="Shape 207"/>
          <p:cNvCxnSpPr>
            <a:stCxn id="198" idx="3"/>
            <a:endCxn id="193" idx="3"/>
          </p:cNvCxnSpPr>
          <p:nvPr/>
        </p:nvCxnSpPr>
        <p:spPr>
          <a:xfrm rot="10800000" flipH="1">
            <a:off x="5979318" y="2239175"/>
            <a:ext cx="1410300" cy="1568700"/>
          </a:xfrm>
          <a:prstGeom prst="straightConnector1">
            <a:avLst/>
          </a:prstGeom>
          <a:noFill/>
          <a:ln w="28575" cap="flat" cmpd="sng">
            <a:solidFill>
              <a:srgbClr val="0F6CB6"/>
            </a:solidFill>
            <a:prstDash val="dash"/>
            <a:round/>
            <a:headEnd type="none" w="lg" len="lg"/>
            <a:tailEnd type="non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1000"/>
                                        <p:tgtEl>
                                          <p:spTgt spid="19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fade">
                                      <p:cBhvr>
                                        <p:cTn id="12" dur="700"/>
                                        <p:tgtEl>
                                          <p:spTgt spid="204"/>
                                        </p:tgtEl>
                                      </p:cBhvr>
                                    </p:animEffect>
                                  </p:childTnLst>
                                </p:cTn>
                              </p:par>
                              <p:par>
                                <p:cTn id="13" presetID="10" presetClass="entr" presetSubtype="0" fill="hold" nodeType="withEffect">
                                  <p:stCondLst>
                                    <p:cond delay="0"/>
                                  </p:stCondLst>
                                  <p:childTnLst>
                                    <p:set>
                                      <p:cBhvr>
                                        <p:cTn id="14" dur="1" fill="hold">
                                          <p:stCondLst>
                                            <p:cond delay="0"/>
                                          </p:stCondLst>
                                        </p:cTn>
                                        <p:tgtEl>
                                          <p:spTgt spid="205"/>
                                        </p:tgtEl>
                                        <p:attrNameLst>
                                          <p:attrName>style.visibility</p:attrName>
                                        </p:attrNameLst>
                                      </p:cBhvr>
                                      <p:to>
                                        <p:strVal val="visible"/>
                                      </p:to>
                                    </p:set>
                                    <p:animEffect transition="in" filter="fade">
                                      <p:cBhvr>
                                        <p:cTn id="15" dur="700"/>
                                        <p:tgtEl>
                                          <p:spTgt spid="205"/>
                                        </p:tgtEl>
                                      </p:cBhvr>
                                    </p:animEffect>
                                  </p:childTnLst>
                                </p:cTn>
                              </p:par>
                              <p:par>
                                <p:cTn id="16" presetID="10" presetClass="entr" presetSubtype="0" fill="hold" nodeType="withEffect">
                                  <p:stCondLst>
                                    <p:cond delay="0"/>
                                  </p:stCondLst>
                                  <p:childTnLst>
                                    <p:set>
                                      <p:cBhvr>
                                        <p:cTn id="17" dur="1" fill="hold">
                                          <p:stCondLst>
                                            <p:cond delay="0"/>
                                          </p:stCondLst>
                                        </p:cTn>
                                        <p:tgtEl>
                                          <p:spTgt spid="207"/>
                                        </p:tgtEl>
                                        <p:attrNameLst>
                                          <p:attrName>style.visibility</p:attrName>
                                        </p:attrNameLst>
                                      </p:cBhvr>
                                      <p:to>
                                        <p:strVal val="visible"/>
                                      </p:to>
                                    </p:set>
                                    <p:animEffect transition="in" filter="fade">
                                      <p:cBhvr>
                                        <p:cTn id="18" dur="700"/>
                                        <p:tgtEl>
                                          <p:spTgt spid="207"/>
                                        </p:tgtEl>
                                      </p:cBhvr>
                                    </p:animEffect>
                                  </p:childTnLst>
                                </p:cTn>
                              </p:par>
                              <p:par>
                                <p:cTn id="19" presetID="10" presetClass="entr" presetSubtype="0" fill="hold" nodeType="withEffect">
                                  <p:stCondLst>
                                    <p:cond delay="0"/>
                                  </p:stCondLst>
                                  <p:childTnLst>
                                    <p:set>
                                      <p:cBhvr>
                                        <p:cTn id="20" dur="1" fill="hold">
                                          <p:stCondLst>
                                            <p:cond delay="0"/>
                                          </p:stCondLst>
                                        </p:cTn>
                                        <p:tgtEl>
                                          <p:spTgt spid="206"/>
                                        </p:tgtEl>
                                        <p:attrNameLst>
                                          <p:attrName>style.visibility</p:attrName>
                                        </p:attrNameLst>
                                      </p:cBhvr>
                                      <p:to>
                                        <p:strVal val="visible"/>
                                      </p:to>
                                    </p:set>
                                    <p:animEffect transition="in" filter="fade">
                                      <p:cBhvr>
                                        <p:cTn id="21" dur="700"/>
                                        <p:tgtEl>
                                          <p:spTgt spid="206"/>
                                        </p:tgtEl>
                                      </p:cBhvr>
                                    </p:animEffect>
                                  </p:childTnLst>
                                </p:cTn>
                              </p:par>
                              <p:par>
                                <p:cTn id="22" presetID="10" presetClass="entr" presetSubtype="0" fill="hold" nodeType="with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1400"/>
                                        <p:tgtEl>
                                          <p:spTgt spid="193"/>
                                        </p:tgtEl>
                                      </p:cBhvr>
                                    </p:animEffect>
                                  </p:childTnLst>
                                </p:cTn>
                              </p:par>
                              <p:par>
                                <p:cTn id="25" presetID="10"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animEffect transition="in" filter="fade">
                                      <p:cBhvr>
                                        <p:cTn id="27" dur="1400"/>
                                        <p:tgtEl>
                                          <p:spTgt spid="194"/>
                                        </p:tgtEl>
                                      </p:cBhvr>
                                    </p:animEffect>
                                  </p:childTnLst>
                                </p:cTn>
                              </p:par>
                              <p:par>
                                <p:cTn id="28" presetID="10" presetClass="entr" presetSubtype="0" fill="hold" nodeType="withEffect">
                                  <p:stCondLst>
                                    <p:cond delay="0"/>
                                  </p:stCondLst>
                                  <p:childTnLst>
                                    <p:set>
                                      <p:cBhvr>
                                        <p:cTn id="29" dur="1" fill="hold">
                                          <p:stCondLst>
                                            <p:cond delay="0"/>
                                          </p:stCondLst>
                                        </p:cTn>
                                        <p:tgtEl>
                                          <p:spTgt spid="195"/>
                                        </p:tgtEl>
                                        <p:attrNameLst>
                                          <p:attrName>style.visibility</p:attrName>
                                        </p:attrNameLst>
                                      </p:cBhvr>
                                      <p:to>
                                        <p:strVal val="visible"/>
                                      </p:to>
                                    </p:set>
                                    <p:animEffect transition="in" filter="fade">
                                      <p:cBhvr>
                                        <p:cTn id="30" dur="1400"/>
                                        <p:tgtEl>
                                          <p:spTgt spid="195"/>
                                        </p:tgtEl>
                                      </p:cBhvr>
                                    </p:animEffect>
                                  </p:childTnLst>
                                </p:cTn>
                              </p:par>
                              <p:par>
                                <p:cTn id="31" presetID="10" presetClass="entr" presetSubtype="0" fill="hold" nodeType="withEffect">
                                  <p:stCondLst>
                                    <p:cond delay="0"/>
                                  </p:stCondLst>
                                  <p:childTnLst>
                                    <p:set>
                                      <p:cBhvr>
                                        <p:cTn id="32" dur="1" fill="hold">
                                          <p:stCondLst>
                                            <p:cond delay="0"/>
                                          </p:stCondLst>
                                        </p:cTn>
                                        <p:tgtEl>
                                          <p:spTgt spid="196"/>
                                        </p:tgtEl>
                                        <p:attrNameLst>
                                          <p:attrName>style.visibility</p:attrName>
                                        </p:attrNameLst>
                                      </p:cBhvr>
                                      <p:to>
                                        <p:strVal val="visible"/>
                                      </p:to>
                                    </p:set>
                                    <p:animEffect transition="in" filter="fade">
                                      <p:cBhvr>
                                        <p:cTn id="33" dur="14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p:cNvPicPr preferRelativeResize="0"/>
          <p:nvPr/>
        </p:nvPicPr>
        <p:blipFill rotWithShape="1">
          <a:blip r:embed="rId3">
            <a:alphaModFix/>
          </a:blip>
          <a:srcRect t="884" b="884"/>
          <a:stretch/>
        </p:blipFill>
        <p:spPr>
          <a:xfrm>
            <a:off x="0" y="0"/>
            <a:ext cx="9144000" cy="5143499"/>
          </a:xfrm>
          <a:prstGeom prst="rect">
            <a:avLst/>
          </a:prstGeom>
          <a:noFill/>
          <a:ln>
            <a:noFill/>
          </a:ln>
        </p:spPr>
      </p:pic>
      <p:sp>
        <p:nvSpPr>
          <p:cNvPr id="213" name="Shape 213"/>
          <p:cNvSpPr txBox="1"/>
          <p:nvPr/>
        </p:nvSpPr>
        <p:spPr>
          <a:xfrm>
            <a:off x="0" y="731625"/>
            <a:ext cx="9144000" cy="716700"/>
          </a:xfrm>
          <a:prstGeom prst="rect">
            <a:avLst/>
          </a:prstGeom>
          <a:solidFill>
            <a:srgbClr val="0F6CB6">
              <a:alpha val="75770"/>
            </a:srgbClr>
          </a:solidFill>
          <a:ln>
            <a:noFill/>
          </a:ln>
        </p:spPr>
        <p:txBody>
          <a:bodyPr lIns="91425" tIns="91425" rIns="91425" bIns="91425" anchor="t" anchorCtr="0">
            <a:noAutofit/>
          </a:bodyPr>
          <a:lstStyle/>
          <a:p>
            <a:pPr lvl="0" rtl="0">
              <a:spcBef>
                <a:spcPts val="0"/>
              </a:spcBef>
              <a:buNone/>
            </a:pPr>
            <a:r>
              <a:rPr lang="en" sz="3600">
                <a:solidFill>
                  <a:srgbClr val="FFFFFF"/>
                </a:solidFill>
                <a:latin typeface="Avenir"/>
                <a:ea typeface="Avenir"/>
                <a:cs typeface="Avenir"/>
                <a:sym typeface="Avenir"/>
              </a:rPr>
              <a:t> Looking Forward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11700" y="246800"/>
            <a:ext cx="8520600" cy="572700"/>
          </a:xfrm>
          <a:prstGeom prst="rect">
            <a:avLst/>
          </a:prstGeom>
        </p:spPr>
        <p:txBody>
          <a:bodyPr lIns="91425" tIns="91425" rIns="91425" bIns="91425" anchor="t" anchorCtr="0">
            <a:noAutofit/>
          </a:bodyPr>
          <a:lstStyle/>
          <a:p>
            <a:pPr lvl="0" rtl="0">
              <a:spcBef>
                <a:spcPts val="0"/>
              </a:spcBef>
              <a:buNone/>
            </a:pPr>
            <a:r>
              <a:rPr lang="en">
                <a:solidFill>
                  <a:srgbClr val="0F6CB6"/>
                </a:solidFill>
                <a:latin typeface="Avenir"/>
                <a:ea typeface="Avenir"/>
                <a:cs typeface="Avenir"/>
                <a:sym typeface="Avenir"/>
              </a:rPr>
              <a:t>Future Verticals</a:t>
            </a:r>
          </a:p>
        </p:txBody>
      </p:sp>
      <p:sp>
        <p:nvSpPr>
          <p:cNvPr id="219" name="Shape 219"/>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20" name="Shape 220"/>
          <p:cNvGrpSpPr/>
          <p:nvPr/>
        </p:nvGrpSpPr>
        <p:grpSpPr>
          <a:xfrm>
            <a:off x="6658725" y="1140312"/>
            <a:ext cx="1620900" cy="2311225"/>
            <a:chOff x="642950" y="837975"/>
            <a:chExt cx="1620900" cy="2311225"/>
          </a:xfrm>
        </p:grpSpPr>
        <p:pic>
          <p:nvPicPr>
            <p:cNvPr id="221" name="Shape 221"/>
            <p:cNvPicPr preferRelativeResize="0"/>
            <p:nvPr/>
          </p:nvPicPr>
          <p:blipFill>
            <a:blip r:embed="rId3">
              <a:alphaModFix/>
            </a:blip>
            <a:stretch>
              <a:fillRect/>
            </a:stretch>
          </p:blipFill>
          <p:spPr>
            <a:xfrm>
              <a:off x="727550" y="1697499"/>
              <a:ext cx="1451700" cy="1451700"/>
            </a:xfrm>
            <a:prstGeom prst="rect">
              <a:avLst/>
            </a:prstGeom>
            <a:noFill/>
            <a:ln>
              <a:noFill/>
            </a:ln>
          </p:spPr>
        </p:pic>
        <p:sp>
          <p:nvSpPr>
            <p:cNvPr id="222" name="Shape 222"/>
            <p:cNvSpPr txBox="1"/>
            <p:nvPr/>
          </p:nvSpPr>
          <p:spPr>
            <a:xfrm>
              <a:off x="642950" y="837975"/>
              <a:ext cx="1620900" cy="859500"/>
            </a:xfrm>
            <a:prstGeom prst="rect">
              <a:avLst/>
            </a:prstGeom>
            <a:noFill/>
            <a:ln>
              <a:noFill/>
            </a:ln>
          </p:spPr>
          <p:txBody>
            <a:bodyPr lIns="91425" tIns="91425" rIns="91425" bIns="91425" anchor="t" anchorCtr="0">
              <a:noAutofit/>
            </a:bodyPr>
            <a:lstStyle/>
            <a:p>
              <a:pPr lvl="0" algn="ctr" rtl="0">
                <a:spcBef>
                  <a:spcPts val="0"/>
                </a:spcBef>
                <a:buNone/>
              </a:pPr>
              <a:r>
                <a:rPr lang="en" sz="2400">
                  <a:solidFill>
                    <a:srgbClr val="999999"/>
                  </a:solidFill>
                  <a:latin typeface="Avenir"/>
                  <a:ea typeface="Avenir"/>
                  <a:cs typeface="Avenir"/>
                  <a:sym typeface="Avenir"/>
                </a:rPr>
                <a:t>Virtual Realtor</a:t>
              </a:r>
            </a:p>
          </p:txBody>
        </p:sp>
      </p:grpSp>
      <p:grpSp>
        <p:nvGrpSpPr>
          <p:cNvPr id="223" name="Shape 223"/>
          <p:cNvGrpSpPr/>
          <p:nvPr/>
        </p:nvGrpSpPr>
        <p:grpSpPr>
          <a:xfrm>
            <a:off x="741675" y="1140325"/>
            <a:ext cx="1866300" cy="2311200"/>
            <a:chOff x="3638850" y="837975"/>
            <a:chExt cx="1866300" cy="2311200"/>
          </a:xfrm>
        </p:grpSpPr>
        <p:pic>
          <p:nvPicPr>
            <p:cNvPr id="224" name="Shape 224"/>
            <p:cNvPicPr preferRelativeResize="0"/>
            <p:nvPr/>
          </p:nvPicPr>
          <p:blipFill>
            <a:blip r:embed="rId4">
              <a:alphaModFix/>
            </a:blip>
            <a:stretch>
              <a:fillRect/>
            </a:stretch>
          </p:blipFill>
          <p:spPr>
            <a:xfrm>
              <a:off x="3846150" y="1697475"/>
              <a:ext cx="1451700" cy="1451700"/>
            </a:xfrm>
            <a:prstGeom prst="rect">
              <a:avLst/>
            </a:prstGeom>
            <a:noFill/>
            <a:ln>
              <a:noFill/>
            </a:ln>
          </p:spPr>
        </p:pic>
        <p:sp>
          <p:nvSpPr>
            <p:cNvPr id="225" name="Shape 225"/>
            <p:cNvSpPr txBox="1"/>
            <p:nvPr/>
          </p:nvSpPr>
          <p:spPr>
            <a:xfrm>
              <a:off x="3638850" y="837975"/>
              <a:ext cx="1866300" cy="859500"/>
            </a:xfrm>
            <a:prstGeom prst="rect">
              <a:avLst/>
            </a:prstGeom>
            <a:noFill/>
            <a:ln>
              <a:noFill/>
            </a:ln>
          </p:spPr>
          <p:txBody>
            <a:bodyPr lIns="91425" tIns="91425" rIns="91425" bIns="91425" anchor="t" anchorCtr="0">
              <a:noAutofit/>
            </a:bodyPr>
            <a:lstStyle/>
            <a:p>
              <a:pPr lvl="0" algn="ctr" rtl="0">
                <a:spcBef>
                  <a:spcPts val="0"/>
                </a:spcBef>
                <a:buNone/>
              </a:pPr>
              <a:r>
                <a:rPr lang="en" sz="2400">
                  <a:solidFill>
                    <a:srgbClr val="999999"/>
                  </a:solidFill>
                  <a:latin typeface="Avenir"/>
                  <a:ea typeface="Avenir"/>
                  <a:cs typeface="Avenir"/>
                  <a:sym typeface="Avenir"/>
                </a:rPr>
                <a:t>Photograph Ratings</a:t>
              </a:r>
            </a:p>
          </p:txBody>
        </p:sp>
      </p:grpSp>
      <p:grpSp>
        <p:nvGrpSpPr>
          <p:cNvPr id="226" name="Shape 226"/>
          <p:cNvGrpSpPr/>
          <p:nvPr/>
        </p:nvGrpSpPr>
        <p:grpSpPr>
          <a:xfrm>
            <a:off x="3692550" y="1140312"/>
            <a:ext cx="1758900" cy="2311225"/>
            <a:chOff x="6811150" y="837975"/>
            <a:chExt cx="1758900" cy="2311225"/>
          </a:xfrm>
        </p:grpSpPr>
        <p:pic>
          <p:nvPicPr>
            <p:cNvPr id="227" name="Shape 227"/>
            <p:cNvPicPr preferRelativeResize="0"/>
            <p:nvPr/>
          </p:nvPicPr>
          <p:blipFill>
            <a:blip r:embed="rId5">
              <a:alphaModFix/>
            </a:blip>
            <a:stretch>
              <a:fillRect/>
            </a:stretch>
          </p:blipFill>
          <p:spPr>
            <a:xfrm>
              <a:off x="6964749" y="1697500"/>
              <a:ext cx="1451700" cy="1451700"/>
            </a:xfrm>
            <a:prstGeom prst="rect">
              <a:avLst/>
            </a:prstGeom>
            <a:noFill/>
            <a:ln>
              <a:noFill/>
            </a:ln>
          </p:spPr>
        </p:pic>
        <p:sp>
          <p:nvSpPr>
            <p:cNvPr id="228" name="Shape 228"/>
            <p:cNvSpPr txBox="1"/>
            <p:nvPr/>
          </p:nvSpPr>
          <p:spPr>
            <a:xfrm>
              <a:off x="6811150" y="837975"/>
              <a:ext cx="1758900" cy="859500"/>
            </a:xfrm>
            <a:prstGeom prst="rect">
              <a:avLst/>
            </a:prstGeom>
            <a:noFill/>
            <a:ln>
              <a:noFill/>
            </a:ln>
          </p:spPr>
          <p:txBody>
            <a:bodyPr lIns="91425" tIns="91425" rIns="91425" bIns="91425" anchor="t" anchorCtr="0">
              <a:noAutofit/>
            </a:bodyPr>
            <a:lstStyle/>
            <a:p>
              <a:pPr lvl="0" algn="ctr" rtl="0">
                <a:spcBef>
                  <a:spcPts val="0"/>
                </a:spcBef>
                <a:buNone/>
              </a:pPr>
              <a:r>
                <a:rPr lang="en" sz="2400">
                  <a:solidFill>
                    <a:srgbClr val="999999"/>
                  </a:solidFill>
                  <a:latin typeface="Avenir"/>
                  <a:ea typeface="Avenir"/>
                  <a:cs typeface="Avenir"/>
                  <a:sym typeface="Avenir"/>
                </a:rPr>
                <a:t>Messaging Platforms</a:t>
              </a:r>
            </a:p>
          </p:txBody>
        </p:sp>
      </p:grpSp>
      <p:sp>
        <p:nvSpPr>
          <p:cNvPr id="229" name="Shape 229"/>
          <p:cNvSpPr txBox="1"/>
          <p:nvPr/>
        </p:nvSpPr>
        <p:spPr>
          <a:xfrm>
            <a:off x="620925" y="3451525"/>
            <a:ext cx="2107800" cy="859500"/>
          </a:xfrm>
          <a:prstGeom prst="rect">
            <a:avLst/>
          </a:prstGeom>
          <a:noFill/>
          <a:ln>
            <a:noFill/>
          </a:ln>
        </p:spPr>
        <p:txBody>
          <a:bodyPr lIns="91425" tIns="91425" rIns="91425" bIns="91425" anchor="t" anchorCtr="0">
            <a:noAutofit/>
          </a:bodyPr>
          <a:lstStyle/>
          <a:p>
            <a:pPr lvl="0" algn="ctr" rtl="0">
              <a:spcBef>
                <a:spcPts val="0"/>
              </a:spcBef>
              <a:buNone/>
            </a:pPr>
            <a:r>
              <a:rPr lang="en" sz="1800">
                <a:solidFill>
                  <a:srgbClr val="999999"/>
                </a:solidFill>
                <a:latin typeface="Avenir"/>
                <a:ea typeface="Avenir"/>
                <a:cs typeface="Avenir"/>
                <a:sym typeface="Avenir"/>
              </a:rPr>
              <a:t>Owners learn to take more marketable photos</a:t>
            </a:r>
          </a:p>
        </p:txBody>
      </p:sp>
      <p:sp>
        <p:nvSpPr>
          <p:cNvPr id="230" name="Shape 230"/>
          <p:cNvSpPr txBox="1"/>
          <p:nvPr/>
        </p:nvSpPr>
        <p:spPr>
          <a:xfrm>
            <a:off x="3421650" y="3451525"/>
            <a:ext cx="2107800" cy="859500"/>
          </a:xfrm>
          <a:prstGeom prst="rect">
            <a:avLst/>
          </a:prstGeom>
          <a:noFill/>
          <a:ln>
            <a:noFill/>
          </a:ln>
        </p:spPr>
        <p:txBody>
          <a:bodyPr lIns="91425" tIns="91425" rIns="91425" bIns="91425" anchor="t" anchorCtr="0">
            <a:noAutofit/>
          </a:bodyPr>
          <a:lstStyle/>
          <a:p>
            <a:pPr lvl="0" algn="ctr" rtl="0">
              <a:spcBef>
                <a:spcPts val="0"/>
              </a:spcBef>
              <a:buNone/>
            </a:pPr>
            <a:r>
              <a:rPr lang="en" sz="1800">
                <a:solidFill>
                  <a:srgbClr val="999999"/>
                </a:solidFill>
                <a:latin typeface="Avenir"/>
                <a:ea typeface="Avenir"/>
                <a:cs typeface="Avenir"/>
                <a:sym typeface="Avenir"/>
              </a:rPr>
              <a:t>Expand to other services for international reach</a:t>
            </a:r>
          </a:p>
        </p:txBody>
      </p:sp>
      <p:sp>
        <p:nvSpPr>
          <p:cNvPr id="231" name="Shape 231"/>
          <p:cNvSpPr txBox="1"/>
          <p:nvPr/>
        </p:nvSpPr>
        <p:spPr>
          <a:xfrm>
            <a:off x="6415275" y="3451525"/>
            <a:ext cx="2107800" cy="859500"/>
          </a:xfrm>
          <a:prstGeom prst="rect">
            <a:avLst/>
          </a:prstGeom>
          <a:noFill/>
          <a:ln>
            <a:noFill/>
          </a:ln>
        </p:spPr>
        <p:txBody>
          <a:bodyPr lIns="91425" tIns="91425" rIns="91425" bIns="91425" anchor="t" anchorCtr="0">
            <a:noAutofit/>
          </a:bodyPr>
          <a:lstStyle/>
          <a:p>
            <a:pPr lvl="0" algn="ctr" rtl="0">
              <a:spcBef>
                <a:spcPts val="0"/>
              </a:spcBef>
              <a:buNone/>
            </a:pPr>
            <a:r>
              <a:rPr lang="en" sz="1800">
                <a:solidFill>
                  <a:srgbClr val="999999"/>
                </a:solidFill>
                <a:latin typeface="Avenir"/>
                <a:ea typeface="Avenir"/>
                <a:cs typeface="Avenir"/>
                <a:sym typeface="Avenir"/>
              </a:rPr>
              <a:t>Sentiment analysis and tone of voice recognition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Shape 236"/>
          <p:cNvPicPr preferRelativeResize="0"/>
          <p:nvPr/>
        </p:nvPicPr>
        <p:blipFill rotWithShape="1">
          <a:blip r:embed="rId3">
            <a:alphaModFix/>
          </a:blip>
          <a:srcRect t="5758"/>
          <a:stretch/>
        </p:blipFill>
        <p:spPr>
          <a:xfrm>
            <a:off x="0" y="0"/>
            <a:ext cx="9144000" cy="5143500"/>
          </a:xfrm>
          <a:prstGeom prst="rect">
            <a:avLst/>
          </a:prstGeom>
          <a:noFill/>
          <a:ln>
            <a:noFill/>
          </a:ln>
        </p:spPr>
      </p:pic>
      <p:sp>
        <p:nvSpPr>
          <p:cNvPr id="237" name="Shape 237"/>
          <p:cNvSpPr txBox="1">
            <a:spLocks noGrp="1"/>
          </p:cNvSpPr>
          <p:nvPr>
            <p:ph type="title"/>
          </p:nvPr>
        </p:nvSpPr>
        <p:spPr>
          <a:xfrm>
            <a:off x="2036850" y="4424350"/>
            <a:ext cx="5070300" cy="572700"/>
          </a:xfrm>
          <a:prstGeom prst="rect">
            <a:avLst/>
          </a:prstGeom>
          <a:ln>
            <a:noFill/>
          </a:ln>
        </p:spPr>
        <p:txBody>
          <a:bodyPr lIns="91425" tIns="91425" rIns="91425" bIns="91425" anchor="t" anchorCtr="0">
            <a:noAutofit/>
          </a:bodyPr>
          <a:lstStyle/>
          <a:p>
            <a:pPr lvl="0" algn="ctr" rtl="0">
              <a:spcBef>
                <a:spcPts val="0"/>
              </a:spcBef>
              <a:buNone/>
            </a:pPr>
            <a:r>
              <a:rPr lang="en">
                <a:solidFill>
                  <a:srgbClr val="FFFFFF"/>
                </a:solidFill>
                <a:latin typeface="Avenir"/>
                <a:ea typeface="Avenir"/>
                <a:cs typeface="Avenir"/>
                <a:sym typeface="Avenir"/>
              </a:rPr>
              <a:t>Provide a</a:t>
            </a:r>
            <a:r>
              <a:rPr lang="en">
                <a:solidFill>
                  <a:srgbClr val="0F6CB6"/>
                </a:solidFill>
                <a:latin typeface="Avenir"/>
                <a:ea typeface="Avenir"/>
                <a:cs typeface="Avenir"/>
                <a:sym typeface="Avenir"/>
              </a:rPr>
              <a:t> Six-Star </a:t>
            </a:r>
            <a:r>
              <a:rPr lang="en">
                <a:solidFill>
                  <a:srgbClr val="FFFFFF"/>
                </a:solidFill>
                <a:latin typeface="Avenir"/>
                <a:ea typeface="Avenir"/>
                <a:cs typeface="Avenir"/>
                <a:sym typeface="Avenir"/>
              </a:rPr>
              <a:t>Experience</a:t>
            </a:r>
          </a:p>
        </p:txBody>
      </p:sp>
      <p:grpSp>
        <p:nvGrpSpPr>
          <p:cNvPr id="238" name="Shape 238"/>
          <p:cNvGrpSpPr/>
          <p:nvPr/>
        </p:nvGrpSpPr>
        <p:grpSpPr>
          <a:xfrm>
            <a:off x="2554661" y="3828107"/>
            <a:ext cx="4034677" cy="526659"/>
            <a:chOff x="3248200" y="2859825"/>
            <a:chExt cx="2647600" cy="345600"/>
          </a:xfrm>
        </p:grpSpPr>
        <p:sp>
          <p:nvSpPr>
            <p:cNvPr id="239" name="Shape 239"/>
            <p:cNvSpPr/>
            <p:nvPr/>
          </p:nvSpPr>
          <p:spPr>
            <a:xfrm>
              <a:off x="32482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0" name="Shape 240"/>
            <p:cNvSpPr/>
            <p:nvPr/>
          </p:nvSpPr>
          <p:spPr>
            <a:xfrm>
              <a:off x="37044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41" name="Shape 241"/>
            <p:cNvSpPr/>
            <p:nvPr/>
          </p:nvSpPr>
          <p:spPr>
            <a:xfrm>
              <a:off x="41606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42" name="Shape 242"/>
            <p:cNvSpPr/>
            <p:nvPr/>
          </p:nvSpPr>
          <p:spPr>
            <a:xfrm>
              <a:off x="46168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43" name="Shape 243"/>
            <p:cNvSpPr/>
            <p:nvPr/>
          </p:nvSpPr>
          <p:spPr>
            <a:xfrm>
              <a:off x="50730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44" name="Shape 244"/>
            <p:cNvSpPr/>
            <p:nvPr/>
          </p:nvSpPr>
          <p:spPr>
            <a:xfrm>
              <a:off x="5529200" y="2859825"/>
              <a:ext cx="366600" cy="345600"/>
            </a:xfrm>
            <a:prstGeom prst="star5">
              <a:avLst>
                <a:gd name="adj" fmla="val 19098"/>
                <a:gd name="hf" fmla="val 105146"/>
                <a:gd name="vf" fmla="val 110557"/>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grpSp>
      <p:sp>
        <p:nvSpPr>
          <p:cNvPr id="245" name="Shape 245"/>
          <p:cNvSpPr txBox="1"/>
          <p:nvPr/>
        </p:nvSpPr>
        <p:spPr>
          <a:xfrm>
            <a:off x="3904950" y="3137450"/>
            <a:ext cx="2351400" cy="410400"/>
          </a:xfrm>
          <a:prstGeom prst="rect">
            <a:avLst/>
          </a:prstGeom>
          <a:noFill/>
          <a:ln>
            <a:noFill/>
          </a:ln>
        </p:spPr>
        <p:txBody>
          <a:bodyPr lIns="91425" tIns="91425" rIns="91425" bIns="91425" anchor="t" anchorCtr="0">
            <a:noAutofit/>
          </a:bodyPr>
          <a:lstStyle/>
          <a:p>
            <a:pPr lvl="0" algn="ctr" rtl="0">
              <a:spcBef>
                <a:spcPts val="0"/>
              </a:spcBef>
              <a:buNone/>
            </a:pPr>
            <a:endParaRPr sz="1800">
              <a:solidFill>
                <a:srgbClr val="0F6CB6"/>
              </a:solidFill>
              <a:latin typeface="Avenir"/>
              <a:ea typeface="Avenir"/>
              <a:cs typeface="Avenir"/>
              <a:sym typeface="Avenir"/>
            </a:endParaRPr>
          </a:p>
        </p:txBody>
      </p:sp>
      <p:sp>
        <p:nvSpPr>
          <p:cNvPr id="246" name="Shape 246"/>
          <p:cNvSpPr txBox="1">
            <a:spLocks noGrp="1"/>
          </p:cNvSpPr>
          <p:nvPr>
            <p:ph type="title"/>
          </p:nvPr>
        </p:nvSpPr>
        <p:spPr>
          <a:xfrm>
            <a:off x="2957850" y="264850"/>
            <a:ext cx="3228300" cy="654000"/>
          </a:xfrm>
          <a:prstGeom prst="rect">
            <a:avLst/>
          </a:prstGeom>
        </p:spPr>
        <p:txBody>
          <a:bodyPr lIns="91425" tIns="91425" rIns="91425" bIns="91425" anchor="t" anchorCtr="0">
            <a:noAutofit/>
          </a:bodyPr>
          <a:lstStyle/>
          <a:p>
            <a:pPr lvl="0" algn="ctr" rtl="0">
              <a:spcBef>
                <a:spcPts val="0"/>
              </a:spcBef>
              <a:buNone/>
            </a:pPr>
            <a:r>
              <a:rPr lang="en" sz="3600">
                <a:solidFill>
                  <a:srgbClr val="0F6CB6"/>
                </a:solidFill>
                <a:latin typeface="Avenir"/>
                <a:ea typeface="Avenir"/>
                <a:cs typeface="Avenir"/>
                <a:sym typeface="Avenir"/>
              </a:rPr>
              <a:t>Our Goal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6CB6"/>
        </a:solidFill>
        <a:effectLst/>
      </p:bgPr>
    </p:bg>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239862" y="965950"/>
            <a:ext cx="2664300" cy="1033800"/>
          </a:xfrm>
          <a:prstGeom prst="rect">
            <a:avLst/>
          </a:prstGeom>
        </p:spPr>
        <p:txBody>
          <a:bodyPr lIns="91425" tIns="91425" rIns="91425" bIns="91425" anchor="t" anchorCtr="0">
            <a:noAutofit/>
          </a:bodyPr>
          <a:lstStyle/>
          <a:p>
            <a:pPr lvl="0" algn="ctr">
              <a:spcBef>
                <a:spcPts val="0"/>
              </a:spcBef>
              <a:buNone/>
            </a:pPr>
            <a:r>
              <a:rPr lang="en" sz="6000" b="1">
                <a:solidFill>
                  <a:srgbClr val="FFFFFF"/>
                </a:solidFill>
                <a:latin typeface="Avenir"/>
                <a:ea typeface="Avenir"/>
                <a:cs typeface="Avenir"/>
                <a:sym typeface="Avenir"/>
              </a:rPr>
              <a:t>Q&amp;A</a:t>
            </a:r>
          </a:p>
          <a:p>
            <a:pPr lvl="0" rtl="0">
              <a:spcBef>
                <a:spcPts val="0"/>
              </a:spcBef>
              <a:buNone/>
            </a:pPr>
            <a:endParaRPr>
              <a:solidFill>
                <a:srgbClr val="0F6CB6"/>
              </a:solidFill>
              <a:latin typeface="Avenir"/>
              <a:ea typeface="Avenir"/>
              <a:cs typeface="Avenir"/>
              <a:sym typeface="Avenir"/>
            </a:endParaRPr>
          </a:p>
        </p:txBody>
      </p:sp>
      <p:sp>
        <p:nvSpPr>
          <p:cNvPr id="252" name="Shape 252"/>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53" name="Shape 253"/>
          <p:cNvGrpSpPr/>
          <p:nvPr/>
        </p:nvGrpSpPr>
        <p:grpSpPr>
          <a:xfrm>
            <a:off x="1941515" y="2792093"/>
            <a:ext cx="5260975" cy="1611090"/>
            <a:chOff x="1023650" y="1884250"/>
            <a:chExt cx="5879498" cy="1941775"/>
          </a:xfrm>
        </p:grpSpPr>
        <p:sp>
          <p:nvSpPr>
            <p:cNvPr id="254" name="Shape 254"/>
            <p:cNvSpPr/>
            <p:nvPr/>
          </p:nvSpPr>
          <p:spPr>
            <a:xfrm>
              <a:off x="1511548" y="2246346"/>
              <a:ext cx="5391599" cy="1217700"/>
            </a:xfrm>
            <a:prstGeom prst="roundRect">
              <a:avLst>
                <a:gd name="adj" fmla="val 16667"/>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txBox="1"/>
            <p:nvPr/>
          </p:nvSpPr>
          <p:spPr>
            <a:xfrm>
              <a:off x="2708239" y="2414329"/>
              <a:ext cx="4194900" cy="881700"/>
            </a:xfrm>
            <a:prstGeom prst="rect">
              <a:avLst/>
            </a:prstGeom>
            <a:noFill/>
            <a:ln>
              <a:noFill/>
            </a:ln>
          </p:spPr>
          <p:txBody>
            <a:bodyPr lIns="91425" tIns="91425" rIns="91425" bIns="91425" anchor="ctr" anchorCtr="0">
              <a:noAutofit/>
            </a:bodyPr>
            <a:lstStyle/>
            <a:p>
              <a:pPr lvl="0" rtl="0">
                <a:spcBef>
                  <a:spcPts val="0"/>
                </a:spcBef>
                <a:buNone/>
              </a:pPr>
              <a:r>
                <a:rPr lang="en" sz="2400">
                  <a:solidFill>
                    <a:srgbClr val="999999"/>
                  </a:solidFill>
                </a:rPr>
                <a:t>https://www.facebook.com/HomeAwayHomie/</a:t>
              </a:r>
            </a:p>
          </p:txBody>
        </p:sp>
        <p:pic>
          <p:nvPicPr>
            <p:cNvPr id="256" name="Shape 256"/>
            <p:cNvPicPr preferRelativeResize="0"/>
            <p:nvPr/>
          </p:nvPicPr>
          <p:blipFill>
            <a:blip r:embed="rId3">
              <a:alphaModFix/>
            </a:blip>
            <a:stretch>
              <a:fillRect/>
            </a:stretch>
          </p:blipFill>
          <p:spPr>
            <a:xfrm>
              <a:off x="1023650" y="1884250"/>
              <a:ext cx="1941775" cy="194177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246800"/>
            <a:ext cx="8520600" cy="572700"/>
          </a:xfrm>
          <a:prstGeom prst="rect">
            <a:avLst/>
          </a:prstGeom>
          <a:ln>
            <a:noFill/>
          </a:ln>
        </p:spPr>
        <p:txBody>
          <a:bodyPr lIns="91425" tIns="91425" rIns="91425" bIns="91425" anchor="t" anchorCtr="0">
            <a:noAutofit/>
          </a:bodyPr>
          <a:lstStyle/>
          <a:p>
            <a:pPr lvl="0">
              <a:spcBef>
                <a:spcPts val="0"/>
              </a:spcBef>
              <a:buNone/>
            </a:pPr>
            <a:r>
              <a:rPr lang="en">
                <a:solidFill>
                  <a:srgbClr val="0F6CB6"/>
                </a:solidFill>
                <a:latin typeface="Avenir"/>
                <a:ea typeface="Avenir"/>
                <a:cs typeface="Avenir"/>
                <a:sym typeface="Avenir"/>
              </a:rPr>
              <a:t>Our Team </a:t>
            </a:r>
          </a:p>
        </p:txBody>
      </p:sp>
      <p:grpSp>
        <p:nvGrpSpPr>
          <p:cNvPr id="72" name="Shape 72"/>
          <p:cNvGrpSpPr/>
          <p:nvPr/>
        </p:nvGrpSpPr>
        <p:grpSpPr>
          <a:xfrm>
            <a:off x="416700" y="2113666"/>
            <a:ext cx="1551400" cy="1870458"/>
            <a:chOff x="241500" y="1637291"/>
            <a:chExt cx="1551400" cy="1870458"/>
          </a:xfrm>
        </p:grpSpPr>
        <p:pic>
          <p:nvPicPr>
            <p:cNvPr id="73" name="Shape 73"/>
            <p:cNvPicPr preferRelativeResize="0"/>
            <p:nvPr/>
          </p:nvPicPr>
          <p:blipFill>
            <a:blip r:embed="rId3">
              <a:alphaModFix/>
            </a:blip>
            <a:stretch>
              <a:fillRect/>
            </a:stretch>
          </p:blipFill>
          <p:spPr>
            <a:xfrm>
              <a:off x="241500" y="1637291"/>
              <a:ext cx="1458600" cy="1461299"/>
            </a:xfrm>
            <a:prstGeom prst="ellipse">
              <a:avLst/>
            </a:prstGeom>
            <a:noFill/>
            <a:ln>
              <a:noFill/>
            </a:ln>
          </p:spPr>
        </p:pic>
        <p:sp>
          <p:nvSpPr>
            <p:cNvPr id="74" name="Shape 74"/>
            <p:cNvSpPr txBox="1"/>
            <p:nvPr/>
          </p:nvSpPr>
          <p:spPr>
            <a:xfrm>
              <a:off x="284500" y="3100350"/>
              <a:ext cx="1508400" cy="407400"/>
            </a:xfrm>
            <a:prstGeom prst="rect">
              <a:avLst/>
            </a:prstGeom>
            <a:noFill/>
            <a:ln>
              <a:noFill/>
            </a:ln>
          </p:spPr>
          <p:txBody>
            <a:bodyPr lIns="91425" tIns="91425" rIns="91425" bIns="91425" anchor="t" anchorCtr="0">
              <a:noAutofit/>
            </a:bodyPr>
            <a:lstStyle/>
            <a:p>
              <a:pPr lvl="0" algn="ctr">
                <a:spcBef>
                  <a:spcPts val="0"/>
                </a:spcBef>
                <a:buNone/>
              </a:pPr>
              <a:r>
                <a:rPr lang="en">
                  <a:solidFill>
                    <a:srgbClr val="999999"/>
                  </a:solidFill>
                  <a:latin typeface="Avenir"/>
                  <a:ea typeface="Avenir"/>
                  <a:cs typeface="Avenir"/>
                  <a:sym typeface="Avenir"/>
                </a:rPr>
                <a:t>Misha Shaposhnikov</a:t>
              </a:r>
            </a:p>
          </p:txBody>
        </p:sp>
      </p:grpSp>
      <p:grpSp>
        <p:nvGrpSpPr>
          <p:cNvPr id="75" name="Shape 75"/>
          <p:cNvGrpSpPr/>
          <p:nvPr/>
        </p:nvGrpSpPr>
        <p:grpSpPr>
          <a:xfrm>
            <a:off x="2171097" y="2112125"/>
            <a:ext cx="1508400" cy="1872000"/>
            <a:chOff x="2003600" y="1635750"/>
            <a:chExt cx="1508400" cy="1872000"/>
          </a:xfrm>
        </p:grpSpPr>
        <p:pic>
          <p:nvPicPr>
            <p:cNvPr id="76" name="Shape 76"/>
            <p:cNvPicPr preferRelativeResize="0"/>
            <p:nvPr/>
          </p:nvPicPr>
          <p:blipFill rotWithShape="1">
            <a:blip r:embed="rId4">
              <a:alphaModFix/>
            </a:blip>
            <a:srcRect l="11093" t="7044" r="31399" b="7052"/>
            <a:stretch/>
          </p:blipFill>
          <p:spPr>
            <a:xfrm>
              <a:off x="2025197" y="1635750"/>
              <a:ext cx="1465200" cy="1464600"/>
            </a:xfrm>
            <a:prstGeom prst="flowChartConnector">
              <a:avLst/>
            </a:prstGeom>
            <a:noFill/>
            <a:ln>
              <a:noFill/>
            </a:ln>
          </p:spPr>
        </p:pic>
        <p:sp>
          <p:nvSpPr>
            <p:cNvPr id="77" name="Shape 77"/>
            <p:cNvSpPr txBox="1"/>
            <p:nvPr/>
          </p:nvSpPr>
          <p:spPr>
            <a:xfrm>
              <a:off x="2003600" y="3100350"/>
              <a:ext cx="1508400" cy="4074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999999"/>
                  </a:solidFill>
                  <a:latin typeface="Avenir"/>
                  <a:ea typeface="Avenir"/>
                  <a:cs typeface="Avenir"/>
                  <a:sym typeface="Avenir"/>
                </a:rPr>
                <a:t>Estella</a:t>
              </a:r>
            </a:p>
            <a:p>
              <a:pPr lvl="0" algn="ctr" rtl="0">
                <a:spcBef>
                  <a:spcPts val="0"/>
                </a:spcBef>
                <a:buNone/>
              </a:pPr>
              <a:r>
                <a:rPr lang="en">
                  <a:solidFill>
                    <a:srgbClr val="999999"/>
                  </a:solidFill>
                  <a:latin typeface="Avenir"/>
                  <a:ea typeface="Avenir"/>
                  <a:cs typeface="Avenir"/>
                  <a:sym typeface="Avenir"/>
                </a:rPr>
                <a:t>Xin </a:t>
              </a:r>
            </a:p>
          </p:txBody>
        </p:sp>
      </p:grpSp>
      <p:grpSp>
        <p:nvGrpSpPr>
          <p:cNvPr id="78" name="Shape 78"/>
          <p:cNvGrpSpPr/>
          <p:nvPr/>
        </p:nvGrpSpPr>
        <p:grpSpPr>
          <a:xfrm>
            <a:off x="3882495" y="2112125"/>
            <a:ext cx="1508408" cy="1872000"/>
            <a:chOff x="3815491" y="1635750"/>
            <a:chExt cx="1508408" cy="1872000"/>
          </a:xfrm>
        </p:grpSpPr>
        <p:pic>
          <p:nvPicPr>
            <p:cNvPr id="79" name="Shape 79"/>
            <p:cNvPicPr preferRelativeResize="0"/>
            <p:nvPr/>
          </p:nvPicPr>
          <p:blipFill rotWithShape="1">
            <a:blip r:embed="rId5">
              <a:alphaModFix/>
            </a:blip>
            <a:srcRect l="3229" r="8540" b="11769"/>
            <a:stretch/>
          </p:blipFill>
          <p:spPr>
            <a:xfrm>
              <a:off x="3815491" y="1635750"/>
              <a:ext cx="1458600" cy="1464600"/>
            </a:xfrm>
            <a:prstGeom prst="ellipse">
              <a:avLst/>
            </a:prstGeom>
            <a:noFill/>
            <a:ln>
              <a:noFill/>
            </a:ln>
          </p:spPr>
        </p:pic>
        <p:sp>
          <p:nvSpPr>
            <p:cNvPr id="80" name="Shape 80"/>
            <p:cNvSpPr txBox="1"/>
            <p:nvPr/>
          </p:nvSpPr>
          <p:spPr>
            <a:xfrm>
              <a:off x="3815500" y="3100350"/>
              <a:ext cx="1508400" cy="4074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999999"/>
                  </a:solidFill>
                  <a:latin typeface="Avenir"/>
                  <a:ea typeface="Avenir"/>
                  <a:cs typeface="Avenir"/>
                  <a:sym typeface="Avenir"/>
                </a:rPr>
                <a:t>Luca</a:t>
              </a:r>
            </a:p>
            <a:p>
              <a:pPr lvl="0" algn="ctr" rtl="0">
                <a:spcBef>
                  <a:spcPts val="0"/>
                </a:spcBef>
                <a:buNone/>
              </a:pPr>
              <a:r>
                <a:rPr lang="en">
                  <a:solidFill>
                    <a:srgbClr val="999999"/>
                  </a:solidFill>
                  <a:latin typeface="Avenir"/>
                  <a:ea typeface="Avenir"/>
                  <a:cs typeface="Avenir"/>
                  <a:sym typeface="Avenir"/>
                </a:rPr>
                <a:t>Tomescu </a:t>
              </a:r>
            </a:p>
          </p:txBody>
        </p:sp>
      </p:grpSp>
      <p:sp>
        <p:nvSpPr>
          <p:cNvPr id="81" name="Shape 81"/>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82" name="Shape 82"/>
          <p:cNvGrpSpPr/>
          <p:nvPr/>
        </p:nvGrpSpPr>
        <p:grpSpPr>
          <a:xfrm>
            <a:off x="5593902" y="2110209"/>
            <a:ext cx="1465200" cy="1873915"/>
            <a:chOff x="5447900" y="1633834"/>
            <a:chExt cx="1465200" cy="1873915"/>
          </a:xfrm>
        </p:grpSpPr>
        <p:pic>
          <p:nvPicPr>
            <p:cNvPr id="83" name="Shape 83"/>
            <p:cNvPicPr preferRelativeResize="0"/>
            <p:nvPr/>
          </p:nvPicPr>
          <p:blipFill rotWithShape="1">
            <a:blip r:embed="rId6">
              <a:alphaModFix/>
            </a:blip>
            <a:srcRect l="10253" t="10253" r="10261" b="10261"/>
            <a:stretch/>
          </p:blipFill>
          <p:spPr>
            <a:xfrm>
              <a:off x="5447900" y="1633834"/>
              <a:ext cx="1465200" cy="1466400"/>
            </a:xfrm>
            <a:prstGeom prst="ellipse">
              <a:avLst/>
            </a:prstGeom>
            <a:noFill/>
            <a:ln>
              <a:noFill/>
            </a:ln>
          </p:spPr>
        </p:pic>
        <p:sp>
          <p:nvSpPr>
            <p:cNvPr id="84" name="Shape 84"/>
            <p:cNvSpPr txBox="1"/>
            <p:nvPr/>
          </p:nvSpPr>
          <p:spPr>
            <a:xfrm>
              <a:off x="5447900" y="3100350"/>
              <a:ext cx="1354800" cy="4074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999999"/>
                  </a:solidFill>
                  <a:latin typeface="Avenir"/>
                  <a:ea typeface="Avenir"/>
                  <a:cs typeface="Avenir"/>
                  <a:sym typeface="Avenir"/>
                </a:rPr>
                <a:t>Genny</a:t>
              </a:r>
            </a:p>
            <a:p>
              <a:pPr lvl="0" algn="ctr" rtl="0">
                <a:spcBef>
                  <a:spcPts val="0"/>
                </a:spcBef>
                <a:buNone/>
              </a:pPr>
              <a:r>
                <a:rPr lang="en">
                  <a:solidFill>
                    <a:srgbClr val="999999"/>
                  </a:solidFill>
                  <a:latin typeface="Avenir"/>
                  <a:ea typeface="Avenir"/>
                  <a:cs typeface="Avenir"/>
                  <a:sym typeface="Avenir"/>
                </a:rPr>
                <a:t>Li</a:t>
              </a:r>
            </a:p>
          </p:txBody>
        </p:sp>
      </p:grpSp>
      <p:grpSp>
        <p:nvGrpSpPr>
          <p:cNvPr id="85" name="Shape 85"/>
          <p:cNvGrpSpPr/>
          <p:nvPr/>
        </p:nvGrpSpPr>
        <p:grpSpPr>
          <a:xfrm>
            <a:off x="7262100" y="2073775"/>
            <a:ext cx="1465200" cy="1910350"/>
            <a:chOff x="7086900" y="1597400"/>
            <a:chExt cx="1465200" cy="1910350"/>
          </a:xfrm>
        </p:grpSpPr>
        <p:pic>
          <p:nvPicPr>
            <p:cNvPr id="86" name="Shape 86"/>
            <p:cNvPicPr preferRelativeResize="0"/>
            <p:nvPr/>
          </p:nvPicPr>
          <p:blipFill rotWithShape="1">
            <a:blip r:embed="rId7">
              <a:alphaModFix/>
            </a:blip>
            <a:srcRect l="14729" r="20267"/>
            <a:stretch/>
          </p:blipFill>
          <p:spPr>
            <a:xfrm>
              <a:off x="7086900" y="1597400"/>
              <a:ext cx="1465200" cy="1503000"/>
            </a:xfrm>
            <a:prstGeom prst="ellipse">
              <a:avLst/>
            </a:prstGeom>
            <a:noFill/>
            <a:ln>
              <a:noFill/>
            </a:ln>
          </p:spPr>
        </p:pic>
        <p:sp>
          <p:nvSpPr>
            <p:cNvPr id="87" name="Shape 87"/>
            <p:cNvSpPr txBox="1"/>
            <p:nvPr/>
          </p:nvSpPr>
          <p:spPr>
            <a:xfrm>
              <a:off x="7142100" y="3100350"/>
              <a:ext cx="1354800" cy="4074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999999"/>
                  </a:solidFill>
                  <a:latin typeface="Avenir"/>
                  <a:ea typeface="Avenir"/>
                  <a:cs typeface="Avenir"/>
                  <a:sym typeface="Avenir"/>
                </a:rPr>
                <a:t>Shaayaan</a:t>
              </a:r>
            </a:p>
            <a:p>
              <a:pPr lvl="0" algn="ctr" rtl="0">
                <a:spcBef>
                  <a:spcPts val="0"/>
                </a:spcBef>
                <a:buNone/>
              </a:pPr>
              <a:r>
                <a:rPr lang="en">
                  <a:solidFill>
                    <a:srgbClr val="999999"/>
                  </a:solidFill>
                  <a:latin typeface="Avenir"/>
                  <a:ea typeface="Avenir"/>
                  <a:cs typeface="Avenir"/>
                  <a:sym typeface="Avenir"/>
                </a:rPr>
                <a:t>Sayed</a:t>
              </a:r>
            </a:p>
          </p:txBody>
        </p:sp>
      </p:grpSp>
      <p:sp>
        <p:nvSpPr>
          <p:cNvPr id="88" name="Shape 88"/>
          <p:cNvSpPr/>
          <p:nvPr/>
        </p:nvSpPr>
        <p:spPr>
          <a:xfrm>
            <a:off x="2798700" y="1150512"/>
            <a:ext cx="3546600" cy="630600"/>
          </a:xfrm>
          <a:prstGeom prst="ribbon">
            <a:avLst>
              <a:gd name="adj1" fmla="val 16667"/>
              <a:gd name="adj2" fmla="val 67998"/>
            </a:avLst>
          </a:prstGeom>
          <a:solidFill>
            <a:srgbClr val="0F6CB6"/>
          </a:solidFill>
          <a:ln w="9525" cap="flat" cmpd="sng">
            <a:solidFill>
              <a:srgbClr val="F3F3F3"/>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800">
                <a:solidFill>
                  <a:srgbClr val="F3F3F3"/>
                </a:solidFill>
                <a:latin typeface="Avenir"/>
                <a:ea typeface="Avenir"/>
                <a:cs typeface="Avenir"/>
                <a:sym typeface="Avenir"/>
              </a:rPr>
              <a:t>Texas Convergent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6CB6"/>
        </a:solidFill>
        <a:effectLst/>
      </p:bgPr>
    </p:bg>
    <p:spTree>
      <p:nvGrpSpPr>
        <p:cNvPr id="1" name="Shape 92"/>
        <p:cNvGrpSpPr/>
        <p:nvPr/>
      </p:nvGrpSpPr>
      <p:grpSpPr>
        <a:xfrm>
          <a:off x="0" y="0"/>
          <a:ext cx="0" cy="0"/>
          <a:chOff x="0" y="0"/>
          <a:chExt cx="0" cy="0"/>
        </a:xfrm>
      </p:grpSpPr>
      <p:sp>
        <p:nvSpPr>
          <p:cNvPr id="93" name="Shape 93"/>
          <p:cNvSpPr txBox="1"/>
          <p:nvPr/>
        </p:nvSpPr>
        <p:spPr>
          <a:xfrm>
            <a:off x="1004250" y="1349700"/>
            <a:ext cx="7135500" cy="2444100"/>
          </a:xfrm>
          <a:prstGeom prst="rect">
            <a:avLst/>
          </a:prstGeom>
          <a:noFill/>
          <a:ln>
            <a:noFill/>
          </a:ln>
        </p:spPr>
        <p:txBody>
          <a:bodyPr lIns="91425" tIns="91425" rIns="91425" bIns="91425" anchor="t" anchorCtr="0">
            <a:noAutofit/>
          </a:bodyPr>
          <a:lstStyle/>
          <a:p>
            <a:pPr lvl="0">
              <a:spcBef>
                <a:spcPts val="0"/>
              </a:spcBef>
              <a:buNone/>
            </a:pPr>
            <a:r>
              <a:rPr lang="en" sz="3600">
                <a:solidFill>
                  <a:srgbClr val="F3F3F3"/>
                </a:solidFill>
                <a:latin typeface="Avenir"/>
                <a:ea typeface="Avenir"/>
                <a:cs typeface="Avenir"/>
                <a:sym typeface="Avenir"/>
              </a:rPr>
              <a:t>Customers must “</a:t>
            </a:r>
            <a:r>
              <a:rPr lang="en" sz="3600">
                <a:solidFill>
                  <a:srgbClr val="CCCCCC"/>
                </a:solidFill>
                <a:latin typeface="Avenir"/>
                <a:ea typeface="Avenir"/>
                <a:cs typeface="Avenir"/>
                <a:sym typeface="Avenir"/>
              </a:rPr>
              <a:t>click </a:t>
            </a:r>
            <a:r>
              <a:rPr lang="en" sz="3600">
                <a:solidFill>
                  <a:srgbClr val="F3F3F3"/>
                </a:solidFill>
                <a:latin typeface="Avenir"/>
                <a:ea typeface="Avenir"/>
                <a:cs typeface="Avenir"/>
                <a:sym typeface="Avenir"/>
              </a:rPr>
              <a:t>and </a:t>
            </a:r>
            <a:r>
              <a:rPr lang="en" sz="3600">
                <a:solidFill>
                  <a:srgbClr val="CCCCCC"/>
                </a:solidFill>
                <a:latin typeface="Avenir"/>
                <a:ea typeface="Avenir"/>
                <a:cs typeface="Avenir"/>
                <a:sym typeface="Avenir"/>
              </a:rPr>
              <a:t>click </a:t>
            </a:r>
            <a:r>
              <a:rPr lang="en" sz="3600">
                <a:solidFill>
                  <a:srgbClr val="F3F3F3"/>
                </a:solidFill>
                <a:latin typeface="Avenir"/>
                <a:ea typeface="Avenir"/>
                <a:cs typeface="Avenir"/>
                <a:sym typeface="Avenir"/>
              </a:rPr>
              <a:t>and </a:t>
            </a:r>
            <a:r>
              <a:rPr lang="en" sz="3600">
                <a:solidFill>
                  <a:srgbClr val="CCCCCC"/>
                </a:solidFill>
                <a:latin typeface="Avenir"/>
                <a:ea typeface="Avenir"/>
                <a:cs typeface="Avenir"/>
                <a:sym typeface="Avenir"/>
              </a:rPr>
              <a:t>click</a:t>
            </a:r>
            <a:r>
              <a:rPr lang="en" sz="3600">
                <a:solidFill>
                  <a:srgbClr val="FFFFFF"/>
                </a:solidFill>
                <a:latin typeface="Avenir"/>
                <a:ea typeface="Avenir"/>
                <a:cs typeface="Avenir"/>
                <a:sym typeface="Avenir"/>
              </a:rPr>
              <a:t>”</a:t>
            </a:r>
            <a:r>
              <a:rPr lang="en" sz="3600" b="1">
                <a:solidFill>
                  <a:srgbClr val="CCCCCC"/>
                </a:solidFill>
                <a:latin typeface="Avenir"/>
                <a:ea typeface="Avenir"/>
                <a:cs typeface="Avenir"/>
                <a:sym typeface="Avenir"/>
              </a:rPr>
              <a:t> </a:t>
            </a:r>
            <a:r>
              <a:rPr lang="en" sz="3600">
                <a:solidFill>
                  <a:srgbClr val="F3F3F3"/>
                </a:solidFill>
                <a:latin typeface="Avenir"/>
                <a:ea typeface="Avenir"/>
                <a:cs typeface="Avenir"/>
                <a:sym typeface="Avenir"/>
              </a:rPr>
              <a:t>through pages of listings tha</a:t>
            </a:r>
            <a:r>
              <a:rPr lang="en" sz="3600">
                <a:solidFill>
                  <a:srgbClr val="FFFFFF"/>
                </a:solidFill>
                <a:latin typeface="Avenir"/>
                <a:ea typeface="Avenir"/>
                <a:cs typeface="Avenir"/>
                <a:sym typeface="Avenir"/>
              </a:rPr>
              <a:t>t fail to address their preferences. </a:t>
            </a:r>
          </a:p>
          <a:p>
            <a:pPr lvl="0" rtl="0">
              <a:spcBef>
                <a:spcPts val="0"/>
              </a:spcBef>
              <a:buNone/>
            </a:pPr>
            <a:endParaRPr sz="3600">
              <a:solidFill>
                <a:srgbClr val="FFFFFF"/>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246800"/>
            <a:ext cx="8520600" cy="572700"/>
          </a:xfrm>
          <a:prstGeom prst="rect">
            <a:avLst/>
          </a:prstGeom>
        </p:spPr>
        <p:txBody>
          <a:bodyPr lIns="91425" tIns="91425" rIns="91425" bIns="91425" anchor="t" anchorCtr="0">
            <a:noAutofit/>
          </a:bodyPr>
          <a:lstStyle/>
          <a:p>
            <a:pPr lvl="0" rtl="0">
              <a:spcBef>
                <a:spcPts val="0"/>
              </a:spcBef>
              <a:buNone/>
            </a:pPr>
            <a:r>
              <a:rPr lang="en">
                <a:solidFill>
                  <a:srgbClr val="0F6CB6"/>
                </a:solidFill>
                <a:latin typeface="Avenir"/>
                <a:ea typeface="Avenir"/>
                <a:cs typeface="Avenir"/>
                <a:sym typeface="Avenir"/>
              </a:rPr>
              <a:t>Traveler Preferences</a:t>
            </a:r>
          </a:p>
        </p:txBody>
      </p:sp>
      <p:sp>
        <p:nvSpPr>
          <p:cNvPr id="99" name="Shape 99"/>
          <p:cNvSpPr txBox="1">
            <a:spLocks noGrp="1"/>
          </p:cNvSpPr>
          <p:nvPr>
            <p:ph type="title"/>
          </p:nvPr>
        </p:nvSpPr>
        <p:spPr>
          <a:xfrm>
            <a:off x="1119850" y="1346662"/>
            <a:ext cx="2580300" cy="1483800"/>
          </a:xfrm>
          <a:prstGeom prst="rect">
            <a:avLst/>
          </a:prstGeom>
        </p:spPr>
        <p:txBody>
          <a:bodyPr lIns="91425" tIns="91425" rIns="91425" bIns="91425" anchor="t" anchorCtr="0">
            <a:noAutofit/>
          </a:bodyPr>
          <a:lstStyle/>
          <a:p>
            <a:pPr lvl="0" rtl="0">
              <a:spcBef>
                <a:spcPts val="0"/>
              </a:spcBef>
              <a:buNone/>
            </a:pPr>
            <a:r>
              <a:rPr lang="en" sz="9600" b="1">
                <a:solidFill>
                  <a:srgbClr val="0F6CB6"/>
                </a:solidFill>
                <a:latin typeface="Avenir"/>
                <a:ea typeface="Avenir"/>
                <a:cs typeface="Avenir"/>
                <a:sym typeface="Avenir"/>
              </a:rPr>
              <a:t>85%</a:t>
            </a:r>
          </a:p>
        </p:txBody>
      </p:sp>
      <p:sp>
        <p:nvSpPr>
          <p:cNvPr id="100" name="Shape 100"/>
          <p:cNvSpPr txBox="1"/>
          <p:nvPr/>
        </p:nvSpPr>
        <p:spPr>
          <a:xfrm>
            <a:off x="803350" y="2680237"/>
            <a:ext cx="3213300" cy="1269000"/>
          </a:xfrm>
          <a:prstGeom prst="rect">
            <a:avLst/>
          </a:prstGeom>
          <a:noFill/>
          <a:ln>
            <a:noFill/>
          </a:ln>
        </p:spPr>
        <p:txBody>
          <a:bodyPr lIns="91425" tIns="91425" rIns="91425" bIns="91425" anchor="t" anchorCtr="0">
            <a:noAutofit/>
          </a:bodyPr>
          <a:lstStyle/>
          <a:p>
            <a:pPr lvl="0" algn="ctr" rtl="0">
              <a:spcBef>
                <a:spcPts val="0"/>
              </a:spcBef>
              <a:buNone/>
            </a:pPr>
            <a:r>
              <a:rPr lang="en" sz="2400">
                <a:solidFill>
                  <a:srgbClr val="999999"/>
                </a:solidFill>
                <a:latin typeface="Avenir"/>
                <a:ea typeface="Avenir"/>
                <a:cs typeface="Avenir"/>
                <a:sym typeface="Avenir"/>
              </a:rPr>
              <a:t>of travelers want their preferences saved and shown first</a:t>
            </a:r>
          </a:p>
        </p:txBody>
      </p:sp>
      <p:sp>
        <p:nvSpPr>
          <p:cNvPr id="101" name="Shape 101"/>
          <p:cNvSpPr txBox="1">
            <a:spLocks noGrp="1"/>
          </p:cNvSpPr>
          <p:nvPr>
            <p:ph type="title"/>
          </p:nvPr>
        </p:nvSpPr>
        <p:spPr>
          <a:xfrm>
            <a:off x="5278525" y="1346662"/>
            <a:ext cx="2580300" cy="1483800"/>
          </a:xfrm>
          <a:prstGeom prst="rect">
            <a:avLst/>
          </a:prstGeom>
        </p:spPr>
        <p:txBody>
          <a:bodyPr lIns="91425" tIns="91425" rIns="91425" bIns="91425" anchor="t" anchorCtr="0">
            <a:noAutofit/>
          </a:bodyPr>
          <a:lstStyle/>
          <a:p>
            <a:pPr lvl="0" rtl="0">
              <a:spcBef>
                <a:spcPts val="0"/>
              </a:spcBef>
              <a:buNone/>
            </a:pPr>
            <a:r>
              <a:rPr lang="en" sz="9600" b="1">
                <a:solidFill>
                  <a:srgbClr val="0F6CB6"/>
                </a:solidFill>
                <a:latin typeface="Avenir"/>
                <a:ea typeface="Avenir"/>
                <a:cs typeface="Avenir"/>
                <a:sym typeface="Avenir"/>
              </a:rPr>
              <a:t>33%</a:t>
            </a:r>
          </a:p>
        </p:txBody>
      </p:sp>
      <p:sp>
        <p:nvSpPr>
          <p:cNvPr id="102" name="Shape 102"/>
          <p:cNvSpPr txBox="1"/>
          <p:nvPr/>
        </p:nvSpPr>
        <p:spPr>
          <a:xfrm>
            <a:off x="4962025" y="2680237"/>
            <a:ext cx="3046500" cy="1269000"/>
          </a:xfrm>
          <a:prstGeom prst="rect">
            <a:avLst/>
          </a:prstGeom>
          <a:noFill/>
          <a:ln>
            <a:noFill/>
          </a:ln>
        </p:spPr>
        <p:txBody>
          <a:bodyPr lIns="91425" tIns="91425" rIns="91425" bIns="91425" anchor="t" anchorCtr="0">
            <a:noAutofit/>
          </a:bodyPr>
          <a:lstStyle/>
          <a:p>
            <a:pPr lvl="0" algn="ctr" rtl="0">
              <a:spcBef>
                <a:spcPts val="0"/>
              </a:spcBef>
              <a:buNone/>
            </a:pPr>
            <a:r>
              <a:rPr lang="en" sz="2400">
                <a:solidFill>
                  <a:srgbClr val="999999"/>
                </a:solidFill>
                <a:latin typeface="Avenir"/>
                <a:ea typeface="Avenir"/>
                <a:cs typeface="Avenir"/>
                <a:sym typeface="Avenir"/>
              </a:rPr>
              <a:t>of travelers prioritize listing relevance over price</a:t>
            </a:r>
          </a:p>
        </p:txBody>
      </p:sp>
      <p:sp>
        <p:nvSpPr>
          <p:cNvPr id="103" name="Shape 103"/>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txBox="1">
            <a:spLocks noGrp="1"/>
          </p:cNvSpPr>
          <p:nvPr>
            <p:ph type="title" idx="4294967295"/>
          </p:nvPr>
        </p:nvSpPr>
        <p:spPr>
          <a:xfrm>
            <a:off x="311700" y="246800"/>
            <a:ext cx="8520600" cy="572700"/>
          </a:xfrm>
          <a:prstGeom prst="rect">
            <a:avLst/>
          </a:prstGeom>
        </p:spPr>
        <p:txBody>
          <a:bodyPr lIns="91425" tIns="91425" rIns="91425" bIns="91425" anchor="t" anchorCtr="0">
            <a:noAutofit/>
          </a:bodyPr>
          <a:lstStyle/>
          <a:p>
            <a:pPr lvl="0" rtl="0">
              <a:spcBef>
                <a:spcPts val="0"/>
              </a:spcBef>
              <a:buNone/>
            </a:pPr>
            <a:r>
              <a:rPr lang="en">
                <a:solidFill>
                  <a:srgbClr val="0F6CB6"/>
                </a:solidFill>
                <a:latin typeface="Avenir"/>
                <a:ea typeface="Avenir"/>
                <a:cs typeface="Avenir"/>
                <a:sym typeface="Avenir"/>
              </a:rPr>
              <a:t>Our Solution</a:t>
            </a:r>
          </a:p>
        </p:txBody>
      </p:sp>
      <p:pic>
        <p:nvPicPr>
          <p:cNvPr id="110" name="Shape 110"/>
          <p:cNvPicPr preferRelativeResize="0"/>
          <p:nvPr/>
        </p:nvPicPr>
        <p:blipFill rotWithShape="1">
          <a:blip r:embed="rId3">
            <a:alphaModFix/>
          </a:blip>
          <a:srcRect r="27483"/>
          <a:stretch/>
        </p:blipFill>
        <p:spPr>
          <a:xfrm>
            <a:off x="-4472700" y="305624"/>
            <a:ext cx="3783299" cy="1231575"/>
          </a:xfrm>
          <a:prstGeom prst="rect">
            <a:avLst/>
          </a:prstGeom>
          <a:noFill/>
          <a:ln>
            <a:noFill/>
          </a:ln>
        </p:spPr>
      </p:pic>
      <p:pic>
        <p:nvPicPr>
          <p:cNvPr id="111" name="Shape 111"/>
          <p:cNvPicPr preferRelativeResize="0"/>
          <p:nvPr/>
        </p:nvPicPr>
        <p:blipFill rotWithShape="1">
          <a:blip r:embed="rId4">
            <a:alphaModFix/>
          </a:blip>
          <a:srcRect l="-1133" t="30762" r="16573"/>
          <a:stretch/>
        </p:blipFill>
        <p:spPr>
          <a:xfrm>
            <a:off x="466325" y="3290900"/>
            <a:ext cx="3411300" cy="1313100"/>
          </a:xfrm>
          <a:prstGeom prst="rect">
            <a:avLst/>
          </a:prstGeom>
          <a:noFill/>
          <a:ln>
            <a:noFill/>
          </a:ln>
        </p:spPr>
      </p:pic>
      <p:pic>
        <p:nvPicPr>
          <p:cNvPr id="112" name="Shape 112"/>
          <p:cNvPicPr preferRelativeResize="0"/>
          <p:nvPr/>
        </p:nvPicPr>
        <p:blipFill rotWithShape="1">
          <a:blip r:embed="rId5">
            <a:alphaModFix/>
          </a:blip>
          <a:srcRect t="36726" r="-18427" b="11634"/>
          <a:stretch/>
        </p:blipFill>
        <p:spPr>
          <a:xfrm>
            <a:off x="5270700" y="3138500"/>
            <a:ext cx="3873300" cy="1465500"/>
          </a:xfrm>
          <a:prstGeom prst="rect">
            <a:avLst/>
          </a:prstGeom>
          <a:noFill/>
          <a:ln>
            <a:noFill/>
          </a:ln>
        </p:spPr>
      </p:pic>
      <p:sp>
        <p:nvSpPr>
          <p:cNvPr id="113" name="Shape 113"/>
          <p:cNvSpPr/>
          <p:nvPr/>
        </p:nvSpPr>
        <p:spPr>
          <a:xfrm>
            <a:off x="3010500" y="891400"/>
            <a:ext cx="3123000" cy="763500"/>
          </a:xfrm>
          <a:prstGeom prst="roundRect">
            <a:avLst>
              <a:gd name="adj" fmla="val 16667"/>
            </a:avLst>
          </a:prstGeom>
          <a:solidFill>
            <a:srgbClr val="0F6CB6"/>
          </a:solidFill>
          <a:ln>
            <a:noFill/>
          </a:ln>
        </p:spPr>
        <p:txBody>
          <a:bodyPr lIns="91425" tIns="91425" rIns="91425" bIns="91425" anchor="ctr" anchorCtr="0">
            <a:noAutofit/>
          </a:bodyPr>
          <a:lstStyle/>
          <a:p>
            <a:pPr lvl="0" algn="ctr" rtl="0">
              <a:spcBef>
                <a:spcPts val="0"/>
              </a:spcBef>
              <a:buClr>
                <a:schemeClr val="dk1"/>
              </a:buClr>
              <a:buSzPct val="61111"/>
              <a:buFont typeface="Arial"/>
              <a:buNone/>
            </a:pPr>
            <a:r>
              <a:rPr lang="en" sz="1800">
                <a:solidFill>
                  <a:schemeClr val="lt1"/>
                </a:solidFill>
                <a:latin typeface="Avenir"/>
                <a:ea typeface="Avenir"/>
                <a:cs typeface="Avenir"/>
                <a:sym typeface="Avenir"/>
              </a:rPr>
              <a:t>AI Photo Recognition</a:t>
            </a:r>
          </a:p>
        </p:txBody>
      </p:sp>
      <p:sp>
        <p:nvSpPr>
          <p:cNvPr id="114" name="Shape 114"/>
          <p:cNvSpPr/>
          <p:nvPr/>
        </p:nvSpPr>
        <p:spPr>
          <a:xfrm rot="-5400000">
            <a:off x="4401460" y="-422150"/>
            <a:ext cx="341100" cy="4854900"/>
          </a:xfrm>
          <a:prstGeom prst="rightBrace">
            <a:avLst>
              <a:gd name="adj1" fmla="val 60001"/>
              <a:gd name="adj2" fmla="val 50000"/>
            </a:avLst>
          </a:prstGeom>
          <a:noFill/>
          <a:ln w="19050"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466325" y="2355725"/>
            <a:ext cx="3411300" cy="652800"/>
          </a:xfrm>
          <a:prstGeom prst="roundRect">
            <a:avLst>
              <a:gd name="adj" fmla="val 16667"/>
            </a:avLst>
          </a:prstGeom>
          <a:solidFill>
            <a:srgbClr val="0F6CB6"/>
          </a:solidFill>
          <a:ln>
            <a:noFill/>
          </a:ln>
        </p:spPr>
        <p:txBody>
          <a:bodyPr lIns="91425" tIns="91425" rIns="91425" bIns="91425" anchor="ctr" anchorCtr="0">
            <a:noAutofit/>
          </a:bodyPr>
          <a:lstStyle/>
          <a:p>
            <a:pPr lvl="0" algn="ctr" rtl="0">
              <a:spcBef>
                <a:spcPts val="0"/>
              </a:spcBef>
              <a:buClr>
                <a:schemeClr val="dk1"/>
              </a:buClr>
              <a:buSzPct val="61111"/>
              <a:buFont typeface="Arial"/>
              <a:buNone/>
            </a:pPr>
            <a:r>
              <a:rPr lang="en" sz="1800">
                <a:solidFill>
                  <a:schemeClr val="lt1"/>
                </a:solidFill>
                <a:latin typeface="Avenir"/>
                <a:ea typeface="Avenir"/>
                <a:cs typeface="Avenir"/>
                <a:sym typeface="Avenir"/>
              </a:rPr>
              <a:t>Optimize Browsing Experience</a:t>
            </a:r>
          </a:p>
        </p:txBody>
      </p:sp>
      <p:sp>
        <p:nvSpPr>
          <p:cNvPr id="116" name="Shape 116"/>
          <p:cNvSpPr/>
          <p:nvPr/>
        </p:nvSpPr>
        <p:spPr>
          <a:xfrm>
            <a:off x="5202650" y="2355725"/>
            <a:ext cx="3411300" cy="652800"/>
          </a:xfrm>
          <a:prstGeom prst="roundRect">
            <a:avLst>
              <a:gd name="adj" fmla="val 16667"/>
            </a:avLst>
          </a:prstGeom>
          <a:solidFill>
            <a:srgbClr val="0F6CB6"/>
          </a:solidFill>
          <a:ln>
            <a:noFill/>
          </a:ln>
        </p:spPr>
        <p:txBody>
          <a:bodyPr lIns="91425" tIns="91425" rIns="91425" bIns="91425" anchor="ctr" anchorCtr="0">
            <a:noAutofit/>
          </a:bodyPr>
          <a:lstStyle/>
          <a:p>
            <a:pPr lvl="0" algn="ctr" rtl="0">
              <a:spcBef>
                <a:spcPts val="0"/>
              </a:spcBef>
              <a:buClr>
                <a:schemeClr val="dk1"/>
              </a:buClr>
              <a:buSzPct val="61111"/>
              <a:buFont typeface="Arial"/>
              <a:buNone/>
            </a:pPr>
            <a:r>
              <a:rPr lang="en" sz="1800">
                <a:solidFill>
                  <a:schemeClr val="lt1"/>
                </a:solidFill>
                <a:latin typeface="Avenir"/>
                <a:ea typeface="Avenir"/>
                <a:cs typeface="Avenir"/>
                <a:sym typeface="Avenir"/>
              </a:rPr>
              <a:t>Homie Chatbot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a:blip r:embed="rId3">
            <a:alphaModFix/>
          </a:blip>
          <a:stretch>
            <a:fillRect/>
          </a:stretch>
        </p:blipFill>
        <p:spPr>
          <a:xfrm>
            <a:off x="0" y="0"/>
            <a:ext cx="9144000" cy="5143507"/>
          </a:xfrm>
          <a:prstGeom prst="rect">
            <a:avLst/>
          </a:prstGeom>
          <a:noFill/>
          <a:ln>
            <a:noFill/>
          </a:ln>
        </p:spPr>
      </p:pic>
      <p:sp>
        <p:nvSpPr>
          <p:cNvPr id="122" name="Shape 122"/>
          <p:cNvSpPr txBox="1"/>
          <p:nvPr/>
        </p:nvSpPr>
        <p:spPr>
          <a:xfrm>
            <a:off x="0" y="842900"/>
            <a:ext cx="9144000" cy="716700"/>
          </a:xfrm>
          <a:prstGeom prst="rect">
            <a:avLst/>
          </a:prstGeom>
          <a:solidFill>
            <a:srgbClr val="0F6CB6">
              <a:alpha val="75770"/>
            </a:srgbClr>
          </a:solidFill>
          <a:ln>
            <a:noFill/>
          </a:ln>
        </p:spPr>
        <p:txBody>
          <a:bodyPr lIns="91425" tIns="91425" rIns="91425" bIns="91425" anchor="t" anchorCtr="0">
            <a:noAutofit/>
          </a:bodyPr>
          <a:lstStyle/>
          <a:p>
            <a:pPr lvl="0" rtl="0">
              <a:spcBef>
                <a:spcPts val="0"/>
              </a:spcBef>
              <a:buNone/>
            </a:pPr>
            <a:r>
              <a:rPr lang="en" sz="3600">
                <a:solidFill>
                  <a:srgbClr val="FFFFFF"/>
                </a:solidFill>
                <a:latin typeface="Avenir"/>
                <a:ea typeface="Avenir"/>
                <a:cs typeface="Avenir"/>
                <a:sym typeface="Avenir"/>
              </a:rPr>
              <a:t> Photo Intelligence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246800"/>
            <a:ext cx="8520600" cy="572700"/>
          </a:xfrm>
          <a:prstGeom prst="rect">
            <a:avLst/>
          </a:prstGeom>
        </p:spPr>
        <p:txBody>
          <a:bodyPr lIns="91425" tIns="91425" rIns="91425" bIns="91425" anchor="t" anchorCtr="0">
            <a:noAutofit/>
          </a:bodyPr>
          <a:lstStyle/>
          <a:p>
            <a:pPr lvl="0" rtl="0">
              <a:spcBef>
                <a:spcPts val="0"/>
              </a:spcBef>
              <a:buNone/>
            </a:pPr>
            <a:r>
              <a:rPr lang="en">
                <a:solidFill>
                  <a:srgbClr val="0F6CB6"/>
                </a:solidFill>
                <a:latin typeface="Avenir"/>
                <a:ea typeface="Avenir"/>
                <a:cs typeface="Avenir"/>
                <a:sym typeface="Avenir"/>
              </a:rPr>
              <a:t>Images in Listings</a:t>
            </a:r>
          </a:p>
        </p:txBody>
      </p:sp>
      <p:grpSp>
        <p:nvGrpSpPr>
          <p:cNvPr id="128" name="Shape 128"/>
          <p:cNvGrpSpPr/>
          <p:nvPr/>
        </p:nvGrpSpPr>
        <p:grpSpPr>
          <a:xfrm>
            <a:off x="311700" y="1022787"/>
            <a:ext cx="3964575" cy="3834625"/>
            <a:chOff x="4867725" y="926175"/>
            <a:chExt cx="3964575" cy="3834625"/>
          </a:xfrm>
        </p:grpSpPr>
        <p:pic>
          <p:nvPicPr>
            <p:cNvPr id="129" name="Shape 129" title="Chart"/>
            <p:cNvPicPr preferRelativeResize="0"/>
            <p:nvPr/>
          </p:nvPicPr>
          <p:blipFill rotWithShape="1">
            <a:blip r:embed="rId3">
              <a:alphaModFix/>
            </a:blip>
            <a:srcRect l="18566" r="17609"/>
            <a:stretch/>
          </p:blipFill>
          <p:spPr>
            <a:xfrm>
              <a:off x="4867725" y="926175"/>
              <a:ext cx="3964575" cy="3834625"/>
            </a:xfrm>
            <a:prstGeom prst="rect">
              <a:avLst/>
            </a:prstGeom>
            <a:noFill/>
            <a:ln>
              <a:noFill/>
            </a:ln>
          </p:spPr>
        </p:pic>
        <p:sp>
          <p:nvSpPr>
            <p:cNvPr id="130" name="Shape 130"/>
            <p:cNvSpPr txBox="1"/>
            <p:nvPr/>
          </p:nvSpPr>
          <p:spPr>
            <a:xfrm>
              <a:off x="5393900" y="2053225"/>
              <a:ext cx="1168500" cy="572700"/>
            </a:xfrm>
            <a:prstGeom prst="rect">
              <a:avLst/>
            </a:prstGeom>
            <a:noFill/>
            <a:ln>
              <a:noFill/>
            </a:ln>
          </p:spPr>
          <p:txBody>
            <a:bodyPr lIns="91425" tIns="91425" rIns="91425" bIns="91425" anchor="t" anchorCtr="0">
              <a:noAutofit/>
            </a:bodyPr>
            <a:lstStyle/>
            <a:p>
              <a:pPr lvl="0" algn="ctr" rtl="0">
                <a:spcBef>
                  <a:spcPts val="0"/>
                </a:spcBef>
                <a:buNone/>
              </a:pPr>
              <a:r>
                <a:rPr lang="en" sz="2400">
                  <a:solidFill>
                    <a:srgbClr val="FFFFFF"/>
                  </a:solidFill>
                  <a:latin typeface="Avenir"/>
                  <a:ea typeface="Avenir"/>
                  <a:cs typeface="Avenir"/>
                  <a:sym typeface="Avenir"/>
                </a:rPr>
                <a:t>Price</a:t>
              </a:r>
            </a:p>
          </p:txBody>
        </p:sp>
        <p:sp>
          <p:nvSpPr>
            <p:cNvPr id="131" name="Shape 131"/>
            <p:cNvSpPr txBox="1"/>
            <p:nvPr/>
          </p:nvSpPr>
          <p:spPr>
            <a:xfrm>
              <a:off x="7038225" y="2101300"/>
              <a:ext cx="1168500" cy="572700"/>
            </a:xfrm>
            <a:prstGeom prst="rect">
              <a:avLst/>
            </a:prstGeom>
            <a:noFill/>
            <a:ln>
              <a:noFill/>
            </a:ln>
          </p:spPr>
          <p:txBody>
            <a:bodyPr lIns="91425" tIns="91425" rIns="91425" bIns="91425" anchor="t" anchorCtr="0">
              <a:noAutofit/>
            </a:bodyPr>
            <a:lstStyle/>
            <a:p>
              <a:pPr lvl="0" algn="ctr" rtl="0">
                <a:spcBef>
                  <a:spcPts val="0"/>
                </a:spcBef>
                <a:buNone/>
              </a:pPr>
              <a:r>
                <a:rPr lang="en" sz="2400">
                  <a:solidFill>
                    <a:srgbClr val="FFFFFF"/>
                  </a:solidFill>
                  <a:latin typeface="Avenir"/>
                  <a:ea typeface="Avenir"/>
                  <a:cs typeface="Avenir"/>
                  <a:sym typeface="Avenir"/>
                </a:rPr>
                <a:t>Images</a:t>
              </a:r>
            </a:p>
          </p:txBody>
        </p:sp>
        <p:sp>
          <p:nvSpPr>
            <p:cNvPr id="132" name="Shape 132"/>
            <p:cNvSpPr txBox="1"/>
            <p:nvPr/>
          </p:nvSpPr>
          <p:spPr>
            <a:xfrm>
              <a:off x="6174114" y="3505675"/>
              <a:ext cx="1351800" cy="572700"/>
            </a:xfrm>
            <a:prstGeom prst="rect">
              <a:avLst/>
            </a:prstGeom>
            <a:noFill/>
            <a:ln>
              <a:noFill/>
            </a:ln>
          </p:spPr>
          <p:txBody>
            <a:bodyPr lIns="91425" tIns="91425" rIns="91425" bIns="91425" anchor="t" anchorCtr="0">
              <a:noAutofit/>
            </a:bodyPr>
            <a:lstStyle/>
            <a:p>
              <a:pPr lvl="0" algn="ctr" rtl="0">
                <a:spcBef>
                  <a:spcPts val="0"/>
                </a:spcBef>
                <a:buNone/>
              </a:pPr>
              <a:r>
                <a:rPr lang="en" sz="2400">
                  <a:solidFill>
                    <a:srgbClr val="FFFFFF"/>
                  </a:solidFill>
                  <a:latin typeface="Avenir"/>
                  <a:ea typeface="Avenir"/>
                  <a:cs typeface="Avenir"/>
                  <a:sym typeface="Avenir"/>
                </a:rPr>
                <a:t>Location</a:t>
              </a:r>
            </a:p>
          </p:txBody>
        </p:sp>
      </p:grpSp>
      <p:sp>
        <p:nvSpPr>
          <p:cNvPr id="133" name="Shape 133"/>
          <p:cNvSpPr/>
          <p:nvPr/>
        </p:nvSpPr>
        <p:spPr>
          <a:xfrm>
            <a:off x="4255751" y="1022800"/>
            <a:ext cx="674400" cy="3582000"/>
          </a:xfrm>
          <a:prstGeom prst="leftBrace">
            <a:avLst>
              <a:gd name="adj1" fmla="val 55916"/>
              <a:gd name="adj2" fmla="val 49705"/>
            </a:avLst>
          </a:prstGeom>
          <a:noFill/>
          <a:ln w="19050"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135" name="Shape 135"/>
          <p:cNvGrpSpPr/>
          <p:nvPr/>
        </p:nvGrpSpPr>
        <p:grpSpPr>
          <a:xfrm>
            <a:off x="5266849" y="1011987"/>
            <a:ext cx="3526150" cy="3592811"/>
            <a:chOff x="5266850" y="1011987"/>
            <a:chExt cx="3526150" cy="3592811"/>
          </a:xfrm>
        </p:grpSpPr>
        <p:sp>
          <p:nvSpPr>
            <p:cNvPr id="136" name="Shape 136"/>
            <p:cNvSpPr txBox="1"/>
            <p:nvPr/>
          </p:nvSpPr>
          <p:spPr>
            <a:xfrm>
              <a:off x="6606000" y="2572874"/>
              <a:ext cx="1620900" cy="4815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99999"/>
                  </a:solidFill>
                  <a:latin typeface="Avenir"/>
                  <a:ea typeface="Avenir"/>
                  <a:cs typeface="Avenir"/>
                  <a:sym typeface="Avenir"/>
                </a:rPr>
                <a:t>Amenities</a:t>
              </a:r>
            </a:p>
          </p:txBody>
        </p:sp>
        <p:sp>
          <p:nvSpPr>
            <p:cNvPr id="137" name="Shape 137"/>
            <p:cNvSpPr txBox="1"/>
            <p:nvPr/>
          </p:nvSpPr>
          <p:spPr>
            <a:xfrm>
              <a:off x="6606000" y="1318087"/>
              <a:ext cx="2187000" cy="4815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99999"/>
                  </a:solidFill>
                  <a:latin typeface="Avenir"/>
                  <a:ea typeface="Avenir"/>
                  <a:cs typeface="Avenir"/>
                  <a:sym typeface="Avenir"/>
                </a:rPr>
                <a:t>Entertainment</a:t>
              </a:r>
            </a:p>
          </p:txBody>
        </p:sp>
        <p:sp>
          <p:nvSpPr>
            <p:cNvPr id="138" name="Shape 138"/>
            <p:cNvSpPr txBox="1"/>
            <p:nvPr/>
          </p:nvSpPr>
          <p:spPr>
            <a:xfrm>
              <a:off x="6606000" y="3827662"/>
              <a:ext cx="987900" cy="4815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99999"/>
                  </a:solidFill>
                  <a:latin typeface="Avenir"/>
                  <a:ea typeface="Avenir"/>
                  <a:cs typeface="Avenir"/>
                  <a:sym typeface="Avenir"/>
                </a:rPr>
                <a:t>Vibe</a:t>
              </a:r>
            </a:p>
          </p:txBody>
        </p:sp>
        <p:pic>
          <p:nvPicPr>
            <p:cNvPr id="139" name="Shape 139"/>
            <p:cNvPicPr preferRelativeResize="0"/>
            <p:nvPr/>
          </p:nvPicPr>
          <p:blipFill>
            <a:blip r:embed="rId4">
              <a:alphaModFix/>
            </a:blip>
            <a:stretch>
              <a:fillRect/>
            </a:stretch>
          </p:blipFill>
          <p:spPr>
            <a:xfrm>
              <a:off x="5266850" y="2271999"/>
              <a:ext cx="1072774" cy="1072774"/>
            </a:xfrm>
            <a:prstGeom prst="rect">
              <a:avLst/>
            </a:prstGeom>
            <a:noFill/>
            <a:ln>
              <a:noFill/>
            </a:ln>
          </p:spPr>
        </p:pic>
        <p:pic>
          <p:nvPicPr>
            <p:cNvPr id="140" name="Shape 140"/>
            <p:cNvPicPr preferRelativeResize="0"/>
            <p:nvPr/>
          </p:nvPicPr>
          <p:blipFill>
            <a:blip r:embed="rId5">
              <a:alphaModFix/>
            </a:blip>
            <a:stretch>
              <a:fillRect/>
            </a:stretch>
          </p:blipFill>
          <p:spPr>
            <a:xfrm>
              <a:off x="5266850" y="1011987"/>
              <a:ext cx="1072774" cy="1072774"/>
            </a:xfrm>
            <a:prstGeom prst="rect">
              <a:avLst/>
            </a:prstGeom>
            <a:noFill/>
            <a:ln>
              <a:noFill/>
            </a:ln>
          </p:spPr>
        </p:pic>
        <p:pic>
          <p:nvPicPr>
            <p:cNvPr id="141" name="Shape 141"/>
            <p:cNvPicPr preferRelativeResize="0"/>
            <p:nvPr/>
          </p:nvPicPr>
          <p:blipFill>
            <a:blip r:embed="rId6">
              <a:alphaModFix/>
            </a:blip>
            <a:stretch>
              <a:fillRect/>
            </a:stretch>
          </p:blipFill>
          <p:spPr>
            <a:xfrm>
              <a:off x="5266850" y="3532024"/>
              <a:ext cx="1072774" cy="107277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txBox="1">
            <a:spLocks noGrp="1"/>
          </p:cNvSpPr>
          <p:nvPr>
            <p:ph type="title"/>
          </p:nvPr>
        </p:nvSpPr>
        <p:spPr>
          <a:xfrm>
            <a:off x="311700" y="288125"/>
            <a:ext cx="8520600" cy="572700"/>
          </a:xfrm>
          <a:prstGeom prst="rect">
            <a:avLst/>
          </a:prstGeom>
        </p:spPr>
        <p:txBody>
          <a:bodyPr lIns="91425" tIns="91425" rIns="91425" bIns="91425" anchor="t" anchorCtr="0">
            <a:noAutofit/>
          </a:bodyPr>
          <a:lstStyle/>
          <a:p>
            <a:pPr lvl="0" rtl="0">
              <a:spcBef>
                <a:spcPts val="0"/>
              </a:spcBef>
              <a:buNone/>
            </a:pPr>
            <a:r>
              <a:rPr lang="en">
                <a:solidFill>
                  <a:srgbClr val="0F6CB6"/>
                </a:solidFill>
                <a:latin typeface="Avenir"/>
                <a:ea typeface="Avenir"/>
                <a:cs typeface="Avenir"/>
                <a:sym typeface="Avenir"/>
              </a:rPr>
              <a:t>Thumbnail Optimization</a:t>
            </a:r>
          </a:p>
        </p:txBody>
      </p:sp>
      <p:sp>
        <p:nvSpPr>
          <p:cNvPr id="148" name="Shape 148"/>
          <p:cNvSpPr txBox="1"/>
          <p:nvPr/>
        </p:nvSpPr>
        <p:spPr>
          <a:xfrm>
            <a:off x="371825" y="4274475"/>
            <a:ext cx="3036600" cy="475200"/>
          </a:xfrm>
          <a:prstGeom prst="rect">
            <a:avLst/>
          </a:prstGeom>
          <a:noFill/>
          <a:ln>
            <a:noFill/>
          </a:ln>
        </p:spPr>
        <p:txBody>
          <a:bodyPr lIns="91425" tIns="91425" rIns="91425" bIns="91425" anchor="t" anchorCtr="0">
            <a:noAutofit/>
          </a:bodyPr>
          <a:lstStyle/>
          <a:p>
            <a:pPr lvl="0">
              <a:spcBef>
                <a:spcPts val="0"/>
              </a:spcBef>
              <a:buNone/>
            </a:pPr>
            <a:r>
              <a:rPr lang="en">
                <a:solidFill>
                  <a:srgbClr val="999999"/>
                </a:solidFill>
                <a:latin typeface="Avenir"/>
                <a:ea typeface="Avenir"/>
                <a:cs typeface="Avenir"/>
                <a:sym typeface="Avenir"/>
              </a:rPr>
              <a:t>Without optimization </a:t>
            </a:r>
          </a:p>
        </p:txBody>
      </p:sp>
      <p:sp>
        <p:nvSpPr>
          <p:cNvPr id="149" name="Shape 149"/>
          <p:cNvSpPr txBox="1"/>
          <p:nvPr/>
        </p:nvSpPr>
        <p:spPr>
          <a:xfrm>
            <a:off x="5170650" y="4179000"/>
            <a:ext cx="3036600" cy="475200"/>
          </a:xfrm>
          <a:prstGeom prst="rect">
            <a:avLst/>
          </a:prstGeom>
          <a:noFill/>
          <a:ln>
            <a:noFill/>
          </a:ln>
        </p:spPr>
        <p:txBody>
          <a:bodyPr lIns="91425" tIns="91425" rIns="91425" bIns="91425" anchor="t" anchorCtr="0">
            <a:noAutofit/>
          </a:bodyPr>
          <a:lstStyle/>
          <a:p>
            <a:pPr lvl="0" rtl="0">
              <a:spcBef>
                <a:spcPts val="0"/>
              </a:spcBef>
              <a:buNone/>
            </a:pPr>
            <a:r>
              <a:rPr lang="en">
                <a:solidFill>
                  <a:srgbClr val="999999"/>
                </a:solidFill>
                <a:latin typeface="Avenir"/>
                <a:ea typeface="Avenir"/>
                <a:cs typeface="Avenir"/>
                <a:sym typeface="Avenir"/>
              </a:rPr>
              <a:t>With optimization </a:t>
            </a:r>
          </a:p>
        </p:txBody>
      </p:sp>
      <p:sp>
        <p:nvSpPr>
          <p:cNvPr id="150" name="Shape 150" title="before.mp4"/>
          <p:cNvSpPr/>
          <p:nvPr/>
        </p:nvSpPr>
        <p:spPr>
          <a:xfrm>
            <a:off x="185925" y="1013224"/>
            <a:ext cx="3926594" cy="2944950"/>
          </a:xfrm>
          <a:prstGeom prst="rect">
            <a:avLst/>
          </a:prstGeom>
          <a:noFill/>
          <a:ln>
            <a:noFill/>
          </a:ln>
        </p:spPr>
      </p:sp>
      <p:sp>
        <p:nvSpPr>
          <p:cNvPr id="151" name="Shape 151" title="after.mkv"/>
          <p:cNvSpPr/>
          <p:nvPr/>
        </p:nvSpPr>
        <p:spPr>
          <a:xfrm>
            <a:off x="4680033" y="1013225"/>
            <a:ext cx="4017832" cy="3013374"/>
          </a:xfrm>
          <a:prstGeom prst="rect">
            <a:avLst/>
          </a:prstGeom>
          <a:noFill/>
          <a:ln>
            <a:noFill/>
          </a:ln>
        </p:spPr>
      </p:sp>
      <p:pic>
        <p:nvPicPr>
          <p:cNvPr id="8" name="fewfwef">
            <a:hlinkClick r:id="" action="ppaction://media"/>
            <a:extLst>
              <a:ext uri="{FF2B5EF4-FFF2-40B4-BE49-F238E27FC236}">
                <a16:creationId xmlns:a16="http://schemas.microsoft.com/office/drawing/2014/main" id="{D091D099-936D-42C6-8626-FF6916E33D21}"/>
              </a:ext>
            </a:extLst>
          </p:cNvPr>
          <p:cNvPicPr>
            <a:picLocks noChangeAspect="1"/>
          </p:cNvPicPr>
          <p:nvPr>
            <a:videoFile r:link="rId1"/>
            <p:extLst>
              <p:ext uri="{DAA4B4D4-6D71-4841-9C94-3DE7FCFB9230}">
                <p14:media xmlns:p14="http://schemas.microsoft.com/office/powerpoint/2010/main" r:embed="rId2">
                  <p14:trim st="3361" end="3721"/>
                </p14:media>
              </p:ext>
            </p:extLst>
          </p:nvPr>
        </p:nvPicPr>
        <p:blipFill rotWithShape="1">
          <a:blip r:embed="rId7"/>
          <a:srcRect t="35699" r="72659" b="15465"/>
          <a:stretch>
            <a:fillRect/>
          </a:stretch>
        </p:blipFill>
        <p:spPr>
          <a:xfrm>
            <a:off x="311700" y="895801"/>
            <a:ext cx="3699205" cy="3390230"/>
          </a:xfrm>
          <a:prstGeom prst="rect">
            <a:avLst/>
          </a:prstGeom>
        </p:spPr>
      </p:pic>
      <p:pic>
        <p:nvPicPr>
          <p:cNvPr id="9" name="ScreenCaptureProject1">
            <a:hlinkClick r:id="" action="ppaction://media"/>
            <a:extLst>
              <a:ext uri="{FF2B5EF4-FFF2-40B4-BE49-F238E27FC236}">
                <a16:creationId xmlns:a16="http://schemas.microsoft.com/office/drawing/2014/main" id="{5583B3FA-79D2-4F99-B3BB-36D56A3138DC}"/>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34925" r="71722" b="14300"/>
          <a:stretch/>
        </p:blipFill>
        <p:spPr>
          <a:xfrm>
            <a:off x="4781647" y="753793"/>
            <a:ext cx="3607669" cy="35322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52" fill="hold"/>
                                        <p:tgtEl>
                                          <p:spTgt spid="8"/>
                                        </p:tgtEl>
                                      </p:cBhvr>
                                    </p:cmd>
                                  </p:childTnLst>
                                </p:cTn>
                              </p:par>
                            </p:childTnLst>
                          </p:cTn>
                        </p:par>
                        <p:par>
                          <p:cTn id="7" fill="hold">
                            <p:stCondLst>
                              <p:cond delay="16152"/>
                            </p:stCondLst>
                            <p:childTnLst>
                              <p:par>
                                <p:cTn id="8" presetID="1" presetClass="mediacall" presetSubtype="0" fill="hold" nodeType="afterEffect">
                                  <p:stCondLst>
                                    <p:cond delay="0"/>
                                  </p:stCondLst>
                                  <p:childTnLst>
                                    <p:cmd type="call" cmd="playFrom(0.0)">
                                      <p:cBhvr>
                                        <p:cTn id="9" dur="121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video>
              <p:cMediaNode vol="80000">
                <p:cTn id="21" repeatCount="indefinite"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p:nvPr/>
        </p:nvSpPr>
        <p:spPr>
          <a:xfrm>
            <a:off x="0" y="5065975"/>
            <a:ext cx="9144000" cy="77400"/>
          </a:xfrm>
          <a:prstGeom prst="rect">
            <a:avLst/>
          </a:prstGeom>
          <a:solidFill>
            <a:srgbClr val="0F6CB6"/>
          </a:solidFill>
          <a:ln w="9525" cap="flat" cmpd="sng">
            <a:solidFill>
              <a:srgbClr val="0F6CB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txBox="1">
            <a:spLocks noGrp="1"/>
          </p:cNvSpPr>
          <p:nvPr>
            <p:ph type="title"/>
          </p:nvPr>
        </p:nvSpPr>
        <p:spPr>
          <a:xfrm>
            <a:off x="311700" y="288125"/>
            <a:ext cx="8520600" cy="572700"/>
          </a:xfrm>
          <a:prstGeom prst="rect">
            <a:avLst/>
          </a:prstGeom>
        </p:spPr>
        <p:txBody>
          <a:bodyPr lIns="91425" tIns="91425" rIns="91425" bIns="91425" anchor="t" anchorCtr="0">
            <a:noAutofit/>
          </a:bodyPr>
          <a:lstStyle/>
          <a:p>
            <a:pPr lvl="0" rtl="0">
              <a:spcBef>
                <a:spcPts val="0"/>
              </a:spcBef>
              <a:buNone/>
            </a:pPr>
            <a:r>
              <a:rPr lang="en">
                <a:solidFill>
                  <a:srgbClr val="0F6CB6"/>
                </a:solidFill>
                <a:latin typeface="Avenir"/>
                <a:ea typeface="Avenir"/>
                <a:cs typeface="Avenir"/>
                <a:sym typeface="Avenir"/>
              </a:rPr>
              <a:t>Thumbnail Optimization</a:t>
            </a:r>
          </a:p>
        </p:txBody>
      </p:sp>
      <p:sp>
        <p:nvSpPr>
          <p:cNvPr id="148" name="Shape 148"/>
          <p:cNvSpPr txBox="1"/>
          <p:nvPr/>
        </p:nvSpPr>
        <p:spPr>
          <a:xfrm>
            <a:off x="371825" y="4274475"/>
            <a:ext cx="3036600" cy="475200"/>
          </a:xfrm>
          <a:prstGeom prst="rect">
            <a:avLst/>
          </a:prstGeom>
          <a:noFill/>
          <a:ln>
            <a:noFill/>
          </a:ln>
        </p:spPr>
        <p:txBody>
          <a:bodyPr lIns="91425" tIns="91425" rIns="91425" bIns="91425" anchor="t" anchorCtr="0">
            <a:noAutofit/>
          </a:bodyPr>
          <a:lstStyle/>
          <a:p>
            <a:pPr lvl="0">
              <a:spcBef>
                <a:spcPts val="0"/>
              </a:spcBef>
              <a:buNone/>
            </a:pPr>
            <a:r>
              <a:rPr lang="en">
                <a:solidFill>
                  <a:srgbClr val="999999"/>
                </a:solidFill>
                <a:latin typeface="Avenir"/>
                <a:ea typeface="Avenir"/>
                <a:cs typeface="Avenir"/>
                <a:sym typeface="Avenir"/>
              </a:rPr>
              <a:t>Without optimization </a:t>
            </a:r>
          </a:p>
        </p:txBody>
      </p:sp>
      <p:sp>
        <p:nvSpPr>
          <p:cNvPr id="149" name="Shape 149"/>
          <p:cNvSpPr txBox="1"/>
          <p:nvPr/>
        </p:nvSpPr>
        <p:spPr>
          <a:xfrm>
            <a:off x="5170650" y="4179000"/>
            <a:ext cx="3036600" cy="475200"/>
          </a:xfrm>
          <a:prstGeom prst="rect">
            <a:avLst/>
          </a:prstGeom>
          <a:noFill/>
          <a:ln>
            <a:noFill/>
          </a:ln>
        </p:spPr>
        <p:txBody>
          <a:bodyPr lIns="91425" tIns="91425" rIns="91425" bIns="91425" anchor="t" anchorCtr="0">
            <a:noAutofit/>
          </a:bodyPr>
          <a:lstStyle/>
          <a:p>
            <a:pPr lvl="0" rtl="0">
              <a:spcBef>
                <a:spcPts val="0"/>
              </a:spcBef>
              <a:buNone/>
            </a:pPr>
            <a:r>
              <a:rPr lang="en">
                <a:solidFill>
                  <a:srgbClr val="999999"/>
                </a:solidFill>
                <a:latin typeface="Avenir"/>
                <a:ea typeface="Avenir"/>
                <a:cs typeface="Avenir"/>
                <a:sym typeface="Avenir"/>
              </a:rPr>
              <a:t>With optimization </a:t>
            </a:r>
          </a:p>
        </p:txBody>
      </p:sp>
      <p:sp>
        <p:nvSpPr>
          <p:cNvPr id="150" name="Shape 150" title="before.mp4"/>
          <p:cNvSpPr/>
          <p:nvPr/>
        </p:nvSpPr>
        <p:spPr>
          <a:xfrm>
            <a:off x="185925" y="1013224"/>
            <a:ext cx="3926594" cy="2944950"/>
          </a:xfrm>
          <a:prstGeom prst="rect">
            <a:avLst/>
          </a:prstGeom>
          <a:noFill/>
          <a:ln>
            <a:noFill/>
          </a:ln>
        </p:spPr>
      </p:sp>
      <p:sp>
        <p:nvSpPr>
          <p:cNvPr id="151" name="Shape 151" title="after.mkv"/>
          <p:cNvSpPr/>
          <p:nvPr/>
        </p:nvSpPr>
        <p:spPr>
          <a:xfrm>
            <a:off x="4680033" y="1013225"/>
            <a:ext cx="4017832" cy="3013374"/>
          </a:xfrm>
          <a:prstGeom prst="rect">
            <a:avLst/>
          </a:prstGeom>
          <a:noFill/>
          <a:ln>
            <a:noFill/>
          </a:ln>
        </p:spPr>
      </p:sp>
      <p:pic>
        <p:nvPicPr>
          <p:cNvPr id="2" name="tab">
            <a:hlinkClick r:id="" action="ppaction://media"/>
            <a:extLst>
              <a:ext uri="{FF2B5EF4-FFF2-40B4-BE49-F238E27FC236}">
                <a16:creationId xmlns:a16="http://schemas.microsoft.com/office/drawing/2014/main" id="{74848D7F-7F78-4062-A7C3-9E5DBCEEA83C}"/>
              </a:ext>
            </a:extLst>
          </p:cNvPr>
          <p:cNvPicPr>
            <a:picLocks noChangeAspect="1"/>
          </p:cNvPicPr>
          <p:nvPr>
            <a:videoFile r:link="rId1"/>
            <p:extLst>
              <p:ext uri="{DAA4B4D4-6D71-4841-9C94-3DE7FCFB9230}">
                <p14:media xmlns:p14="http://schemas.microsoft.com/office/powerpoint/2010/main" r:embed="rId2">
                  <p14:trim st="30112" end="8984"/>
                </p14:media>
              </p:ext>
            </p:extLst>
          </p:nvPr>
        </p:nvPicPr>
        <p:blipFill>
          <a:blip r:embed="rId5"/>
          <a:stretch>
            <a:fillRect/>
          </a:stretch>
        </p:blipFill>
        <p:spPr>
          <a:xfrm>
            <a:off x="0" y="382588"/>
            <a:ext cx="9144000" cy="4376737"/>
          </a:xfrm>
          <a:prstGeom prst="rect">
            <a:avLst/>
          </a:prstGeom>
        </p:spPr>
      </p:pic>
    </p:spTree>
    <p:extLst>
      <p:ext uri="{BB962C8B-B14F-4D97-AF65-F5344CB8AC3E}">
        <p14:creationId xmlns:p14="http://schemas.microsoft.com/office/powerpoint/2010/main" val="7580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625</Words>
  <Application>Microsoft Office PowerPoint</Application>
  <PresentationFormat>On-screen Show (16:9)</PresentationFormat>
  <Paragraphs>112</Paragraphs>
  <Slides>17</Slides>
  <Notes>17</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Avenir</vt:lpstr>
      <vt:lpstr>Arial</vt:lpstr>
      <vt:lpstr>Georgia</vt:lpstr>
      <vt:lpstr>simple-light-2</vt:lpstr>
      <vt:lpstr>PowerPoint Presentation</vt:lpstr>
      <vt:lpstr>Our Team </vt:lpstr>
      <vt:lpstr>PowerPoint Presentation</vt:lpstr>
      <vt:lpstr>Traveler Preferences</vt:lpstr>
      <vt:lpstr>Our Solution</vt:lpstr>
      <vt:lpstr>PowerPoint Presentation</vt:lpstr>
      <vt:lpstr>Images in Listings</vt:lpstr>
      <vt:lpstr>Thumbnail Optimization</vt:lpstr>
      <vt:lpstr>Thumbnail Optimization</vt:lpstr>
      <vt:lpstr>PowerPoint Presentation</vt:lpstr>
      <vt:lpstr>Rise of commerce bots </vt:lpstr>
      <vt:lpstr>DEMO</vt:lpstr>
      <vt:lpstr>Group Planning</vt:lpstr>
      <vt:lpstr>PowerPoint Presentation</vt:lpstr>
      <vt:lpstr>Future Verticals</vt:lpstr>
      <vt:lpstr>Provide a Six-Star Experience</vt:lpstr>
      <vt:lpstr>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Genny</dc:creator>
  <cp:lastModifiedBy>Li, Genny</cp:lastModifiedBy>
  <cp:revision>6</cp:revision>
  <dcterms:modified xsi:type="dcterms:W3CDTF">2017-07-16T10:18:13Z</dcterms:modified>
</cp:coreProperties>
</file>